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316" r:id="rId5"/>
    <p:sldId id="258" r:id="rId6"/>
    <p:sldId id="261" r:id="rId7"/>
    <p:sldId id="262" r:id="rId8"/>
    <p:sldId id="263" r:id="rId9"/>
    <p:sldId id="264" r:id="rId10"/>
    <p:sldId id="265" r:id="rId11"/>
    <p:sldId id="320" r:id="rId12"/>
    <p:sldId id="319" r:id="rId13"/>
    <p:sldId id="321" r:id="rId14"/>
    <p:sldId id="266" r:id="rId15"/>
  </p:sldIdLst>
  <p:sldSz cx="12192000" cy="6858000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53420-C22C-4A80-82ED-8E63881650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57AF3-FD1A-41A0-9570-AB8BD0DB6E07}">
      <dgm:prSet phldrT="[Текст]" custT="1"/>
      <dgm:spPr>
        <a:solidFill>
          <a:schemeClr val="bg1"/>
        </a:solidFill>
        <a:ln w="19050">
          <a:solidFill>
            <a:srgbClr val="2C3E50"/>
          </a:solidFill>
        </a:ln>
      </dgm:spPr>
      <dgm:t>
        <a:bodyPr/>
        <a:lstStyle/>
        <a:p>
          <a:pPr algn="ctr"/>
          <a:r>
            <a:rPr lang="ru-RU" sz="1600" b="1" cap="all" dirty="0">
              <a:solidFill>
                <a:srgbClr val="03538F"/>
              </a:solidFill>
              <a:latin typeface="Arial Nova" panose="020B0504020202020204" pitchFamily="34" charset="0"/>
            </a:rPr>
            <a:t>Обеспечение 100% общеобразовательных организаций материально-технической базой для внедрения цифровой образовательной среды</a:t>
          </a:r>
          <a:endParaRPr lang="ru-RU" sz="1600" dirty="0">
            <a:solidFill>
              <a:srgbClr val="03538F"/>
            </a:solidFill>
            <a:latin typeface="Arial Nova" panose="020B0504020202020204" pitchFamily="34" charset="0"/>
          </a:endParaRPr>
        </a:p>
      </dgm:t>
    </dgm:pt>
    <dgm:pt modelId="{F9DDB1F7-45E5-4188-83A5-27B9B8EA6E9B}" type="parTrans" cxnId="{E390D008-435A-4EA3-9DB4-D889098C56F3}">
      <dgm:prSet/>
      <dgm:spPr/>
      <dgm:t>
        <a:bodyPr/>
        <a:lstStyle/>
        <a:p>
          <a:endParaRPr lang="ru-RU"/>
        </a:p>
      </dgm:t>
    </dgm:pt>
    <dgm:pt modelId="{9D772F3B-A605-4465-8EF6-E7A4F4854B84}" type="sibTrans" cxnId="{E390D008-435A-4EA3-9DB4-D889098C56F3}">
      <dgm:prSet/>
      <dgm:spPr>
        <a:solidFill>
          <a:schemeClr val="bg1"/>
        </a:solidFill>
        <a:ln>
          <a:solidFill>
            <a:srgbClr val="2C3E50"/>
          </a:solidFill>
        </a:ln>
      </dgm:spPr>
      <dgm:t>
        <a:bodyPr/>
        <a:lstStyle/>
        <a:p>
          <a:endParaRPr lang="ru-RU"/>
        </a:p>
      </dgm:t>
    </dgm:pt>
    <dgm:pt modelId="{2E6FD75D-D38F-4648-BF9E-5864A0EA26E1}">
      <dgm:prSet phldrT="[Текст]" custT="1"/>
      <dgm:spPr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gm:spPr>
      <dgm:t>
        <a:bodyPr spcFirstLastPara="0" vert="horz" wrap="square" lIns="537805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Обеспечение информационной безопасности</a:t>
          </a:r>
        </a:p>
      </dgm:t>
    </dgm:pt>
    <dgm:pt modelId="{F9C99897-3732-46B0-82D4-5B8C6400EC37}" type="parTrans" cxnId="{9E79FE95-4F81-41DC-92FB-C56B610B7E10}">
      <dgm:prSet/>
      <dgm:spPr/>
      <dgm:t>
        <a:bodyPr/>
        <a:lstStyle/>
        <a:p>
          <a:endParaRPr lang="ru-RU"/>
        </a:p>
      </dgm:t>
    </dgm:pt>
    <dgm:pt modelId="{5F2B9510-39F5-46D6-B84C-E8EA3E7777A1}" type="sibTrans" cxnId="{9E79FE95-4F81-41DC-92FB-C56B610B7E10}">
      <dgm:prSet/>
      <dgm:spPr/>
      <dgm:t>
        <a:bodyPr/>
        <a:lstStyle/>
        <a:p>
          <a:endParaRPr lang="ru-RU"/>
        </a:p>
      </dgm:t>
    </dgm:pt>
    <dgm:pt modelId="{F7A9BC79-C0CD-452E-A73F-70E0383EDD98}">
      <dgm:prSet phldrT="[Текст]" custT="1"/>
      <dgm:spPr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gm:spPr>
      <dgm:t>
        <a:bodyPr spcFirstLastPara="0" vert="horz" wrap="square" lIns="537805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Федеральная государственная информационная система «Моя школа»</a:t>
          </a:r>
        </a:p>
      </dgm:t>
    </dgm:pt>
    <dgm:pt modelId="{1B68C856-80BD-49D0-875B-29DBB59F1E95}" type="parTrans" cxnId="{B47D4A65-4058-424A-B0D9-AF3259609A42}">
      <dgm:prSet/>
      <dgm:spPr/>
      <dgm:t>
        <a:bodyPr/>
        <a:lstStyle/>
        <a:p>
          <a:endParaRPr lang="ru-RU"/>
        </a:p>
      </dgm:t>
    </dgm:pt>
    <dgm:pt modelId="{97121CDF-81CC-435E-8BFB-A73DAFA97CB8}" type="sibTrans" cxnId="{B47D4A65-4058-424A-B0D9-AF3259609A42}">
      <dgm:prSet/>
      <dgm:spPr/>
      <dgm:t>
        <a:bodyPr/>
        <a:lstStyle/>
        <a:p>
          <a:endParaRPr lang="ru-RU"/>
        </a:p>
      </dgm:t>
    </dgm:pt>
    <dgm:pt modelId="{2D3C147F-A600-41C3-BB41-42E2E6FA9F3B}">
      <dgm:prSet phldrT="[Текст]" custT="1"/>
      <dgm:spPr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gm:spPr>
      <dgm:t>
        <a:bodyPr spcFirstLastPara="0" vert="horz" wrap="square" lIns="537805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Федеральный реестр электронно-образовательных ресурсов</a:t>
          </a:r>
        </a:p>
      </dgm:t>
    </dgm:pt>
    <dgm:pt modelId="{27C4223A-A348-4713-9A57-B1E4B40A9B4E}" type="parTrans" cxnId="{740BD880-4A50-4759-8190-AD9363F2B477}">
      <dgm:prSet/>
      <dgm:spPr/>
      <dgm:t>
        <a:bodyPr/>
        <a:lstStyle/>
        <a:p>
          <a:endParaRPr lang="ru-RU"/>
        </a:p>
      </dgm:t>
    </dgm:pt>
    <dgm:pt modelId="{E53D452F-5BB5-46DE-9A72-1623DD83FDF8}" type="sibTrans" cxnId="{740BD880-4A50-4759-8190-AD9363F2B477}">
      <dgm:prSet/>
      <dgm:spPr/>
      <dgm:t>
        <a:bodyPr/>
        <a:lstStyle/>
        <a:p>
          <a:endParaRPr lang="ru-RU"/>
        </a:p>
      </dgm:t>
    </dgm:pt>
    <dgm:pt modelId="{BEFC41B8-27EB-425D-96EA-F7600C114F29}">
      <dgm:prSet phldrT="[Текст]" custT="1"/>
      <dgm:spPr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gm:spPr>
      <dgm:t>
        <a:bodyPr spcFirstLastPara="0" vert="horz" wrap="square" lIns="537805" tIns="50800" rIns="50800" bIns="50800" numCol="1" spcCol="1270" anchor="ctr" anchorCtr="0"/>
        <a:lstStyle/>
        <a:p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</a:rPr>
            <a:t>Переподготовка педагогов с целью обеспечения безопасного и </a:t>
          </a: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эффективного</a:t>
          </a: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</a:rPr>
            <a:t> применения информационных технологий в процессе обучения и воспитания</a:t>
          </a:r>
          <a:endParaRPr lang="ru-RU" sz="1600" kern="1200" dirty="0">
            <a:solidFill>
              <a:srgbClr val="03538F"/>
            </a:solidFill>
            <a:latin typeface="Arial Nova" panose="020B0504020202020204" pitchFamily="34" charset="0"/>
          </a:endParaRPr>
        </a:p>
      </dgm:t>
    </dgm:pt>
    <dgm:pt modelId="{8338BFF2-9243-4FA4-B658-D58D56822944}" type="parTrans" cxnId="{6C346D70-BB98-4744-8823-698C9EE060BA}">
      <dgm:prSet/>
      <dgm:spPr/>
      <dgm:t>
        <a:bodyPr/>
        <a:lstStyle/>
        <a:p>
          <a:endParaRPr lang="ru-RU"/>
        </a:p>
      </dgm:t>
    </dgm:pt>
    <dgm:pt modelId="{F04DA3E3-F798-452A-933C-0227BB3C9DE9}" type="sibTrans" cxnId="{6C346D70-BB98-4744-8823-698C9EE060BA}">
      <dgm:prSet/>
      <dgm:spPr/>
      <dgm:t>
        <a:bodyPr/>
        <a:lstStyle/>
        <a:p>
          <a:endParaRPr lang="ru-RU"/>
        </a:p>
      </dgm:t>
    </dgm:pt>
    <dgm:pt modelId="{C5363850-E067-4703-A8A5-DB5038FFD0F2}" type="pres">
      <dgm:prSet presAssocID="{F6153420-C22C-4A80-82ED-8E63881650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82C351-42E5-4877-9A14-1109CB58E1EF}" type="pres">
      <dgm:prSet presAssocID="{F6153420-C22C-4A80-82ED-8E63881650F1}" presName="Name1" presStyleCnt="0"/>
      <dgm:spPr/>
    </dgm:pt>
    <dgm:pt modelId="{F9EBFFF9-9AA1-4CB3-B186-A5E6A12B188B}" type="pres">
      <dgm:prSet presAssocID="{F6153420-C22C-4A80-82ED-8E63881650F1}" presName="cycle" presStyleCnt="0"/>
      <dgm:spPr/>
    </dgm:pt>
    <dgm:pt modelId="{B0436E16-046F-4C4D-A5BB-9746C7CE7826}" type="pres">
      <dgm:prSet presAssocID="{F6153420-C22C-4A80-82ED-8E63881650F1}" presName="srcNode" presStyleLbl="node1" presStyleIdx="0" presStyleCnt="5"/>
      <dgm:spPr/>
    </dgm:pt>
    <dgm:pt modelId="{D3C5B441-1248-426B-9CC4-FEF302DAE533}" type="pres">
      <dgm:prSet presAssocID="{F6153420-C22C-4A80-82ED-8E63881650F1}" presName="conn" presStyleLbl="parChTrans1D2" presStyleIdx="0" presStyleCnt="1"/>
      <dgm:spPr/>
      <dgm:t>
        <a:bodyPr/>
        <a:lstStyle/>
        <a:p>
          <a:endParaRPr lang="ru-RU"/>
        </a:p>
      </dgm:t>
    </dgm:pt>
    <dgm:pt modelId="{11B88F92-D8BF-4043-842B-7DDA4DDB55D2}" type="pres">
      <dgm:prSet presAssocID="{F6153420-C22C-4A80-82ED-8E63881650F1}" presName="extraNode" presStyleLbl="node1" presStyleIdx="0" presStyleCnt="5"/>
      <dgm:spPr/>
    </dgm:pt>
    <dgm:pt modelId="{EFCD5D13-E8EA-4FAB-971F-16FADB0647A5}" type="pres">
      <dgm:prSet presAssocID="{F6153420-C22C-4A80-82ED-8E63881650F1}" presName="dstNode" presStyleLbl="node1" presStyleIdx="0" presStyleCnt="5"/>
      <dgm:spPr/>
    </dgm:pt>
    <dgm:pt modelId="{B680C73D-0920-49B1-98C5-EE24885B7099}" type="pres">
      <dgm:prSet presAssocID="{FB557AF3-FD1A-41A0-9570-AB8BD0DB6E0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25DC5-CC1D-4A91-ACFD-34CA78CFD7CF}" type="pres">
      <dgm:prSet presAssocID="{FB557AF3-FD1A-41A0-9570-AB8BD0DB6E07}" presName="accent_1" presStyleCnt="0"/>
      <dgm:spPr/>
    </dgm:pt>
    <dgm:pt modelId="{DD807DAD-526D-44B0-BB17-F97A11E6F5B7}" type="pres">
      <dgm:prSet presAssocID="{FB557AF3-FD1A-41A0-9570-AB8BD0DB6E07}" presName="accentRepeatNode" presStyleLbl="solidFgAcc1" presStyleIdx="0" presStyleCnt="5"/>
      <dgm:spPr>
        <a:solidFill>
          <a:schemeClr val="accent1">
            <a:lumMod val="60000"/>
            <a:lumOff val="40000"/>
          </a:schemeClr>
        </a:solidFill>
        <a:ln>
          <a:solidFill>
            <a:srgbClr val="2C3E50"/>
          </a:solidFill>
        </a:ln>
      </dgm:spPr>
    </dgm:pt>
    <dgm:pt modelId="{9AC59328-644E-47D5-BE9E-205BE96B3ADC}" type="pres">
      <dgm:prSet presAssocID="{2E6FD75D-D38F-4648-BF9E-5864A0EA26E1}" presName="text_2" presStyleLbl="node1" presStyleIdx="1" presStyleCnt="5">
        <dgm:presLayoutVars>
          <dgm:bulletEnabled val="1"/>
        </dgm:presLayoutVars>
      </dgm:prSet>
      <dgm:spPr>
        <a:xfrm>
          <a:off x="995230" y="1354558"/>
          <a:ext cx="10229184" cy="67755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E9190612-6668-43B0-AAE8-44AACE341869}" type="pres">
      <dgm:prSet presAssocID="{2E6FD75D-D38F-4648-BF9E-5864A0EA26E1}" presName="accent_2" presStyleCnt="0"/>
      <dgm:spPr/>
    </dgm:pt>
    <dgm:pt modelId="{5A90A9EF-4985-44F8-B0AD-E828C196080C}" type="pres">
      <dgm:prSet presAssocID="{2E6FD75D-D38F-4648-BF9E-5864A0EA26E1}" presName="accentRepeatNode" presStyleLbl="solidFgAcc1" presStyleIdx="1" presStyleCnt="5"/>
      <dgm:spPr>
        <a:solidFill>
          <a:schemeClr val="accent1">
            <a:lumMod val="60000"/>
            <a:lumOff val="40000"/>
          </a:schemeClr>
        </a:solidFill>
        <a:ln>
          <a:solidFill>
            <a:srgbClr val="2C3E50"/>
          </a:solidFill>
        </a:ln>
      </dgm:spPr>
    </dgm:pt>
    <dgm:pt modelId="{D4D7FB71-5EEE-4139-AE1E-4B8F85119FB7}" type="pres">
      <dgm:prSet presAssocID="{F7A9BC79-C0CD-452E-A73F-70E0383EDD98}" presName="text_3" presStyleLbl="node1" presStyleIdx="2" presStyleCnt="5">
        <dgm:presLayoutVars>
          <dgm:bulletEnabled val="1"/>
        </dgm:presLayoutVars>
      </dgm:prSet>
      <dgm:spPr>
        <a:xfrm>
          <a:off x="1144243" y="2370558"/>
          <a:ext cx="10080171" cy="67755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097AAC8B-4E23-43D2-93D5-73829C37D577}" type="pres">
      <dgm:prSet presAssocID="{F7A9BC79-C0CD-452E-A73F-70E0383EDD98}" presName="accent_3" presStyleCnt="0"/>
      <dgm:spPr/>
    </dgm:pt>
    <dgm:pt modelId="{343198D2-7A10-45D3-8108-60E142C01D90}" type="pres">
      <dgm:prSet presAssocID="{F7A9BC79-C0CD-452E-A73F-70E0383EDD98}" presName="accentRepeatNode" presStyleLbl="solidFgAcc1" presStyleIdx="2" presStyleCnt="5"/>
      <dgm:spPr>
        <a:solidFill>
          <a:schemeClr val="accent1">
            <a:lumMod val="60000"/>
            <a:lumOff val="40000"/>
          </a:schemeClr>
        </a:solidFill>
        <a:ln>
          <a:solidFill>
            <a:srgbClr val="2C3E50"/>
          </a:solidFill>
        </a:ln>
      </dgm:spPr>
    </dgm:pt>
    <dgm:pt modelId="{1D9AC815-79C9-4C93-9C2D-B6C1791FD54E}" type="pres">
      <dgm:prSet presAssocID="{2D3C147F-A600-41C3-BB41-42E2E6FA9F3B}" presName="text_4" presStyleLbl="node1" presStyleIdx="3" presStyleCnt="5">
        <dgm:presLayoutVars>
          <dgm:bulletEnabled val="1"/>
        </dgm:presLayoutVars>
      </dgm:prSet>
      <dgm:spPr>
        <a:xfrm>
          <a:off x="995230" y="3386558"/>
          <a:ext cx="10229184" cy="67755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3B92152E-0C92-4E5E-9848-13DDAA32BB63}" type="pres">
      <dgm:prSet presAssocID="{2D3C147F-A600-41C3-BB41-42E2E6FA9F3B}" presName="accent_4" presStyleCnt="0"/>
      <dgm:spPr/>
    </dgm:pt>
    <dgm:pt modelId="{C494CF4C-1A44-4F50-8F96-E2AFB3A51E4E}" type="pres">
      <dgm:prSet presAssocID="{2D3C147F-A600-41C3-BB41-42E2E6FA9F3B}" presName="accentRepeatNode" presStyleLbl="solidFgAcc1" presStyleIdx="3" presStyleCnt="5"/>
      <dgm:spPr>
        <a:solidFill>
          <a:schemeClr val="accent1">
            <a:lumMod val="60000"/>
            <a:lumOff val="40000"/>
          </a:schemeClr>
        </a:solidFill>
        <a:ln>
          <a:solidFill>
            <a:srgbClr val="2C3E50"/>
          </a:solidFill>
        </a:ln>
      </dgm:spPr>
    </dgm:pt>
    <dgm:pt modelId="{314490D3-17D5-46E3-8AA4-CBDCBD3181A3}" type="pres">
      <dgm:prSet presAssocID="{BEFC41B8-27EB-425D-96EA-F7600C114F29}" presName="text_5" presStyleLbl="node1" presStyleIdx="4" presStyleCnt="5">
        <dgm:presLayoutVars>
          <dgm:bulletEnabled val="1"/>
        </dgm:presLayoutVars>
      </dgm:prSet>
      <dgm:spPr>
        <a:xfrm>
          <a:off x="509717" y="4402558"/>
          <a:ext cx="10714697" cy="67755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8394A5F-B41D-4FE5-8931-0D28FF7EA248}" type="pres">
      <dgm:prSet presAssocID="{BEFC41B8-27EB-425D-96EA-F7600C114F29}" presName="accent_5" presStyleCnt="0"/>
      <dgm:spPr/>
    </dgm:pt>
    <dgm:pt modelId="{30573A91-6786-4D42-9058-36D4AD2337E8}" type="pres">
      <dgm:prSet presAssocID="{BEFC41B8-27EB-425D-96EA-F7600C114F29}" presName="accentRepeatNode" presStyleLbl="solidFgAcc1" presStyleIdx="4" presStyleCnt="5"/>
      <dgm:spPr>
        <a:solidFill>
          <a:schemeClr val="accent1">
            <a:lumMod val="60000"/>
            <a:lumOff val="40000"/>
          </a:schemeClr>
        </a:solidFill>
        <a:ln>
          <a:solidFill>
            <a:srgbClr val="2C3E50"/>
          </a:solidFill>
        </a:ln>
      </dgm:spPr>
    </dgm:pt>
  </dgm:ptLst>
  <dgm:cxnLst>
    <dgm:cxn modelId="{740BD880-4A50-4759-8190-AD9363F2B477}" srcId="{F6153420-C22C-4A80-82ED-8E63881650F1}" destId="{2D3C147F-A600-41C3-BB41-42E2E6FA9F3B}" srcOrd="3" destOrd="0" parTransId="{27C4223A-A348-4713-9A57-B1E4B40A9B4E}" sibTransId="{E53D452F-5BB5-46DE-9A72-1623DD83FDF8}"/>
    <dgm:cxn modelId="{A5B34738-C38A-4373-A04A-957D20058299}" type="presOf" srcId="{2E6FD75D-D38F-4648-BF9E-5864A0EA26E1}" destId="{9AC59328-644E-47D5-BE9E-205BE96B3ADC}" srcOrd="0" destOrd="0" presId="urn:microsoft.com/office/officeart/2008/layout/VerticalCurvedList"/>
    <dgm:cxn modelId="{E97AAFAB-1F51-436D-B641-61131DA9AB0A}" type="presOf" srcId="{F7A9BC79-C0CD-452E-A73F-70E0383EDD98}" destId="{D4D7FB71-5EEE-4139-AE1E-4B8F85119FB7}" srcOrd="0" destOrd="0" presId="urn:microsoft.com/office/officeart/2008/layout/VerticalCurvedList"/>
    <dgm:cxn modelId="{F38C2B68-9A81-46CF-B6C2-82B2773711FC}" type="presOf" srcId="{9D772F3B-A605-4465-8EF6-E7A4F4854B84}" destId="{D3C5B441-1248-426B-9CC4-FEF302DAE533}" srcOrd="0" destOrd="0" presId="urn:microsoft.com/office/officeart/2008/layout/VerticalCurvedList"/>
    <dgm:cxn modelId="{9E79FE95-4F81-41DC-92FB-C56B610B7E10}" srcId="{F6153420-C22C-4A80-82ED-8E63881650F1}" destId="{2E6FD75D-D38F-4648-BF9E-5864A0EA26E1}" srcOrd="1" destOrd="0" parTransId="{F9C99897-3732-46B0-82D4-5B8C6400EC37}" sibTransId="{5F2B9510-39F5-46D6-B84C-E8EA3E7777A1}"/>
    <dgm:cxn modelId="{3AB11E98-0C3B-4040-A9CF-2919BC13DDA4}" type="presOf" srcId="{FB557AF3-FD1A-41A0-9570-AB8BD0DB6E07}" destId="{B680C73D-0920-49B1-98C5-EE24885B7099}" srcOrd="0" destOrd="0" presId="urn:microsoft.com/office/officeart/2008/layout/VerticalCurvedList"/>
    <dgm:cxn modelId="{B47D4A65-4058-424A-B0D9-AF3259609A42}" srcId="{F6153420-C22C-4A80-82ED-8E63881650F1}" destId="{F7A9BC79-C0CD-452E-A73F-70E0383EDD98}" srcOrd="2" destOrd="0" parTransId="{1B68C856-80BD-49D0-875B-29DBB59F1E95}" sibTransId="{97121CDF-81CC-435E-8BFB-A73DAFA97CB8}"/>
    <dgm:cxn modelId="{F6A4B860-F1A2-4294-BE21-5C81ED896BC6}" type="presOf" srcId="{2D3C147F-A600-41C3-BB41-42E2E6FA9F3B}" destId="{1D9AC815-79C9-4C93-9C2D-B6C1791FD54E}" srcOrd="0" destOrd="0" presId="urn:microsoft.com/office/officeart/2008/layout/VerticalCurvedList"/>
    <dgm:cxn modelId="{6C346D70-BB98-4744-8823-698C9EE060BA}" srcId="{F6153420-C22C-4A80-82ED-8E63881650F1}" destId="{BEFC41B8-27EB-425D-96EA-F7600C114F29}" srcOrd="4" destOrd="0" parTransId="{8338BFF2-9243-4FA4-B658-D58D56822944}" sibTransId="{F04DA3E3-F798-452A-933C-0227BB3C9DE9}"/>
    <dgm:cxn modelId="{E390D008-435A-4EA3-9DB4-D889098C56F3}" srcId="{F6153420-C22C-4A80-82ED-8E63881650F1}" destId="{FB557AF3-FD1A-41A0-9570-AB8BD0DB6E07}" srcOrd="0" destOrd="0" parTransId="{F9DDB1F7-45E5-4188-83A5-27B9B8EA6E9B}" sibTransId="{9D772F3B-A605-4465-8EF6-E7A4F4854B84}"/>
    <dgm:cxn modelId="{4C74CCEB-48CE-4BB5-A81C-0CA30F617461}" type="presOf" srcId="{F6153420-C22C-4A80-82ED-8E63881650F1}" destId="{C5363850-E067-4703-A8A5-DB5038FFD0F2}" srcOrd="0" destOrd="0" presId="urn:microsoft.com/office/officeart/2008/layout/VerticalCurvedList"/>
    <dgm:cxn modelId="{132A6329-2DDD-42AF-A9D9-788EB5996C2C}" type="presOf" srcId="{BEFC41B8-27EB-425D-96EA-F7600C114F29}" destId="{314490D3-17D5-46E3-8AA4-CBDCBD3181A3}" srcOrd="0" destOrd="0" presId="urn:microsoft.com/office/officeart/2008/layout/VerticalCurvedList"/>
    <dgm:cxn modelId="{540B2FD7-6B55-4458-B1BE-346F8221B3E0}" type="presParOf" srcId="{C5363850-E067-4703-A8A5-DB5038FFD0F2}" destId="{4582C351-42E5-4877-9A14-1109CB58E1EF}" srcOrd="0" destOrd="0" presId="urn:microsoft.com/office/officeart/2008/layout/VerticalCurvedList"/>
    <dgm:cxn modelId="{0C77590B-6E67-4E1E-A0FF-B17F88B6012F}" type="presParOf" srcId="{4582C351-42E5-4877-9A14-1109CB58E1EF}" destId="{F9EBFFF9-9AA1-4CB3-B186-A5E6A12B188B}" srcOrd="0" destOrd="0" presId="urn:microsoft.com/office/officeart/2008/layout/VerticalCurvedList"/>
    <dgm:cxn modelId="{ABC4A05A-05A3-44C3-B627-A39BAD034AF8}" type="presParOf" srcId="{F9EBFFF9-9AA1-4CB3-B186-A5E6A12B188B}" destId="{B0436E16-046F-4C4D-A5BB-9746C7CE7826}" srcOrd="0" destOrd="0" presId="urn:microsoft.com/office/officeart/2008/layout/VerticalCurvedList"/>
    <dgm:cxn modelId="{D7D5C3EF-FC23-40FA-81E7-EC866AD3C457}" type="presParOf" srcId="{F9EBFFF9-9AA1-4CB3-B186-A5E6A12B188B}" destId="{D3C5B441-1248-426B-9CC4-FEF302DAE533}" srcOrd="1" destOrd="0" presId="urn:microsoft.com/office/officeart/2008/layout/VerticalCurvedList"/>
    <dgm:cxn modelId="{78541715-FEDF-463A-9B9E-6C1607236F4A}" type="presParOf" srcId="{F9EBFFF9-9AA1-4CB3-B186-A5E6A12B188B}" destId="{11B88F92-D8BF-4043-842B-7DDA4DDB55D2}" srcOrd="2" destOrd="0" presId="urn:microsoft.com/office/officeart/2008/layout/VerticalCurvedList"/>
    <dgm:cxn modelId="{977A5AFE-CE22-4ADD-B4E9-EFE8BB4AF5DE}" type="presParOf" srcId="{F9EBFFF9-9AA1-4CB3-B186-A5E6A12B188B}" destId="{EFCD5D13-E8EA-4FAB-971F-16FADB0647A5}" srcOrd="3" destOrd="0" presId="urn:microsoft.com/office/officeart/2008/layout/VerticalCurvedList"/>
    <dgm:cxn modelId="{3D5762D5-93B1-4820-9E99-C3D9DE1FC852}" type="presParOf" srcId="{4582C351-42E5-4877-9A14-1109CB58E1EF}" destId="{B680C73D-0920-49B1-98C5-EE24885B7099}" srcOrd="1" destOrd="0" presId="urn:microsoft.com/office/officeart/2008/layout/VerticalCurvedList"/>
    <dgm:cxn modelId="{EB1E0AA0-C3C2-4697-9D5C-147EE3927913}" type="presParOf" srcId="{4582C351-42E5-4877-9A14-1109CB58E1EF}" destId="{1CD25DC5-CC1D-4A91-ACFD-34CA78CFD7CF}" srcOrd="2" destOrd="0" presId="urn:microsoft.com/office/officeart/2008/layout/VerticalCurvedList"/>
    <dgm:cxn modelId="{AAB9D942-2F41-43EA-88F9-2BAF2C38E1AE}" type="presParOf" srcId="{1CD25DC5-CC1D-4A91-ACFD-34CA78CFD7CF}" destId="{DD807DAD-526D-44B0-BB17-F97A11E6F5B7}" srcOrd="0" destOrd="0" presId="urn:microsoft.com/office/officeart/2008/layout/VerticalCurvedList"/>
    <dgm:cxn modelId="{B59B1299-381F-4315-BA53-30CEFE1D18AC}" type="presParOf" srcId="{4582C351-42E5-4877-9A14-1109CB58E1EF}" destId="{9AC59328-644E-47D5-BE9E-205BE96B3ADC}" srcOrd="3" destOrd="0" presId="urn:microsoft.com/office/officeart/2008/layout/VerticalCurvedList"/>
    <dgm:cxn modelId="{EFE92F34-64D0-4546-8E75-66235621AD6F}" type="presParOf" srcId="{4582C351-42E5-4877-9A14-1109CB58E1EF}" destId="{E9190612-6668-43B0-AAE8-44AACE341869}" srcOrd="4" destOrd="0" presId="urn:microsoft.com/office/officeart/2008/layout/VerticalCurvedList"/>
    <dgm:cxn modelId="{CEED7BD9-980D-4E8F-BF0F-4CECE1B85966}" type="presParOf" srcId="{E9190612-6668-43B0-AAE8-44AACE341869}" destId="{5A90A9EF-4985-44F8-B0AD-E828C196080C}" srcOrd="0" destOrd="0" presId="urn:microsoft.com/office/officeart/2008/layout/VerticalCurvedList"/>
    <dgm:cxn modelId="{2710F866-E79B-4A10-9EE4-5CD22344DD8A}" type="presParOf" srcId="{4582C351-42E5-4877-9A14-1109CB58E1EF}" destId="{D4D7FB71-5EEE-4139-AE1E-4B8F85119FB7}" srcOrd="5" destOrd="0" presId="urn:microsoft.com/office/officeart/2008/layout/VerticalCurvedList"/>
    <dgm:cxn modelId="{0551B77B-1049-4CDA-872F-6B4FC860FE60}" type="presParOf" srcId="{4582C351-42E5-4877-9A14-1109CB58E1EF}" destId="{097AAC8B-4E23-43D2-93D5-73829C37D577}" srcOrd="6" destOrd="0" presId="urn:microsoft.com/office/officeart/2008/layout/VerticalCurvedList"/>
    <dgm:cxn modelId="{A93B4FD3-13E5-4549-9826-A7563A3AABFA}" type="presParOf" srcId="{097AAC8B-4E23-43D2-93D5-73829C37D577}" destId="{343198D2-7A10-45D3-8108-60E142C01D90}" srcOrd="0" destOrd="0" presId="urn:microsoft.com/office/officeart/2008/layout/VerticalCurvedList"/>
    <dgm:cxn modelId="{48B26A92-94C2-4B1C-A6CD-2E77313BA79A}" type="presParOf" srcId="{4582C351-42E5-4877-9A14-1109CB58E1EF}" destId="{1D9AC815-79C9-4C93-9C2D-B6C1791FD54E}" srcOrd="7" destOrd="0" presId="urn:microsoft.com/office/officeart/2008/layout/VerticalCurvedList"/>
    <dgm:cxn modelId="{059BE632-A8D9-4898-AD84-BCAB2D86B4ED}" type="presParOf" srcId="{4582C351-42E5-4877-9A14-1109CB58E1EF}" destId="{3B92152E-0C92-4E5E-9848-13DDAA32BB63}" srcOrd="8" destOrd="0" presId="urn:microsoft.com/office/officeart/2008/layout/VerticalCurvedList"/>
    <dgm:cxn modelId="{0BD23C9D-A921-40ED-9A7F-F9FCF1AE0F85}" type="presParOf" srcId="{3B92152E-0C92-4E5E-9848-13DDAA32BB63}" destId="{C494CF4C-1A44-4F50-8F96-E2AFB3A51E4E}" srcOrd="0" destOrd="0" presId="urn:microsoft.com/office/officeart/2008/layout/VerticalCurvedList"/>
    <dgm:cxn modelId="{BF2D97A2-E680-4760-9CAC-E2ABCEAB859D}" type="presParOf" srcId="{4582C351-42E5-4877-9A14-1109CB58E1EF}" destId="{314490D3-17D5-46E3-8AA4-CBDCBD3181A3}" srcOrd="9" destOrd="0" presId="urn:microsoft.com/office/officeart/2008/layout/VerticalCurvedList"/>
    <dgm:cxn modelId="{1D574357-1BE3-481B-A1DE-2E83F196D7A1}" type="presParOf" srcId="{4582C351-42E5-4877-9A14-1109CB58E1EF}" destId="{18394A5F-B41D-4FE5-8931-0D28FF7EA248}" srcOrd="10" destOrd="0" presId="urn:microsoft.com/office/officeart/2008/layout/VerticalCurvedList"/>
    <dgm:cxn modelId="{CBC78F65-9DCD-425C-BE23-B30BDF979130}" type="presParOf" srcId="{18394A5F-B41D-4FE5-8931-0D28FF7EA248}" destId="{30573A91-6786-4D42-9058-36D4AD2337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5B441-1248-426B-9CC4-FEF302DAE53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1"/>
        </a:solidFill>
        <a:ln w="1270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0C73D-0920-49B1-98C5-EE24885B7099}">
      <dsp:nvSpPr>
        <dsp:cNvPr id="0" name=""/>
        <dsp:cNvSpPr/>
      </dsp:nvSpPr>
      <dsp:spPr>
        <a:xfrm>
          <a:off x="509717" y="338558"/>
          <a:ext cx="10714697" cy="677550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</a:rPr>
            <a:t>Обеспечение 100% общеобразовательных организаций материально-технической базой для внедрения цифровой образовательной среды</a:t>
          </a:r>
          <a:endParaRPr lang="ru-RU" sz="1600" kern="1200" dirty="0">
            <a:solidFill>
              <a:srgbClr val="03538F"/>
            </a:solidFill>
            <a:latin typeface="Arial Nova" panose="020B0504020202020204" pitchFamily="34" charset="0"/>
          </a:endParaRPr>
        </a:p>
      </dsp:txBody>
      <dsp:txXfrm>
        <a:off x="509717" y="338558"/>
        <a:ext cx="10714697" cy="677550"/>
      </dsp:txXfrm>
    </dsp:sp>
    <dsp:sp modelId="{DD807DAD-526D-44B0-BB17-F97A11E6F5B7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59328-644E-47D5-BE9E-205BE96B3ADC}">
      <dsp:nvSpPr>
        <dsp:cNvPr id="0" name=""/>
        <dsp:cNvSpPr/>
      </dsp:nvSpPr>
      <dsp:spPr>
        <a:xfrm>
          <a:off x="995230" y="1354558"/>
          <a:ext cx="10229184" cy="677550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Обеспечение информационной безопасности</a:t>
          </a:r>
        </a:p>
      </dsp:txBody>
      <dsp:txXfrm>
        <a:off x="995230" y="1354558"/>
        <a:ext cx="10229184" cy="677550"/>
      </dsp:txXfrm>
    </dsp:sp>
    <dsp:sp modelId="{5A90A9EF-4985-44F8-B0AD-E828C196080C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FB71-5EEE-4139-AE1E-4B8F85119FB7}">
      <dsp:nvSpPr>
        <dsp:cNvPr id="0" name=""/>
        <dsp:cNvSpPr/>
      </dsp:nvSpPr>
      <dsp:spPr>
        <a:xfrm>
          <a:off x="1144243" y="2370558"/>
          <a:ext cx="10080171" cy="677550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Федеральная государственная информационная система «Моя школа»</a:t>
          </a:r>
        </a:p>
      </dsp:txBody>
      <dsp:txXfrm>
        <a:off x="1144243" y="2370558"/>
        <a:ext cx="10080171" cy="677550"/>
      </dsp:txXfrm>
    </dsp:sp>
    <dsp:sp modelId="{343198D2-7A10-45D3-8108-60E142C01D9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AC815-79C9-4C93-9C2D-B6C1791FD54E}">
      <dsp:nvSpPr>
        <dsp:cNvPr id="0" name=""/>
        <dsp:cNvSpPr/>
      </dsp:nvSpPr>
      <dsp:spPr>
        <a:xfrm>
          <a:off x="995230" y="3386558"/>
          <a:ext cx="10229184" cy="677550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Федеральный реестр электронно-образовательных ресурсов</a:t>
          </a:r>
        </a:p>
      </dsp:txBody>
      <dsp:txXfrm>
        <a:off x="995230" y="3386558"/>
        <a:ext cx="10229184" cy="677550"/>
      </dsp:txXfrm>
    </dsp:sp>
    <dsp:sp modelId="{C494CF4C-1A44-4F50-8F96-E2AFB3A51E4E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490D3-17D5-46E3-8AA4-CBDCBD3181A3}">
      <dsp:nvSpPr>
        <dsp:cNvPr id="0" name=""/>
        <dsp:cNvSpPr/>
      </dsp:nvSpPr>
      <dsp:spPr>
        <a:xfrm>
          <a:off x="509717" y="4402558"/>
          <a:ext cx="10714697" cy="677550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</a:rPr>
            <a:t>Переподготовка педагогов с целью обеспечения безопасного и </a:t>
          </a: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  <a:ea typeface="+mn-ea"/>
              <a:cs typeface="+mn-cs"/>
            </a:rPr>
            <a:t>эффективного</a:t>
          </a:r>
          <a:r>
            <a:rPr lang="ru-RU" sz="1600" b="1" kern="1200" cap="all" dirty="0">
              <a:solidFill>
                <a:srgbClr val="03538F"/>
              </a:solidFill>
              <a:latin typeface="Arial Nova" panose="020B0504020202020204" pitchFamily="34" charset="0"/>
            </a:rPr>
            <a:t> применения информационных технологий в процессе обучения и воспитания</a:t>
          </a:r>
          <a:endParaRPr lang="ru-RU" sz="1600" kern="1200" dirty="0">
            <a:solidFill>
              <a:srgbClr val="03538F"/>
            </a:solidFill>
            <a:latin typeface="Arial Nova" panose="020B0504020202020204" pitchFamily="34" charset="0"/>
          </a:endParaRPr>
        </a:p>
      </dsp:txBody>
      <dsp:txXfrm>
        <a:off x="509717" y="4402558"/>
        <a:ext cx="10714697" cy="677550"/>
      </dsp:txXfrm>
    </dsp:sp>
    <dsp:sp modelId="{30573A91-6786-4D42-9058-36D4AD2337E8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2C3E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45A1-9F7A-4BD7-8B1D-4DCCBBC15C2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1541-4E9B-4133-99B4-F9BF4E65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4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7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9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7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0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6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7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A11CE-24AC-4129-860A-A6FE1652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3C95C7-3F38-478B-9BA3-0E9CA30A5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A3CAD-8449-493F-B9BD-C4638B66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4DA-54B5-4327-BFE7-3F72AF9F3423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6CCD0-55BC-46E3-B8FE-76C297C5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22E38-B322-4F4C-82D8-97A5BFE6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5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4FCEB-54D9-485C-8D82-09852F7E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E32099-F276-4E1E-9CAF-D94BB8A39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236E-7A43-41E2-9DB5-26600BE9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0A5-1ED6-4115-87DD-317EB3D7FD21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A0D3F-0954-4065-8BE3-59E72D3B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AB969-ED33-4016-8780-2B34CF26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2C5D00-2DB3-4EE1-83AB-5F83CFDF4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69E3F9-D3A5-46D4-86EE-70C8D6C9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50E1E-211C-42AF-9D6D-54AD36B2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86CD-5BE7-44B2-9AFA-1906212C96B2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6DEDE-4BD8-446A-AD29-DBB43AE8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60ADB-4D3C-420F-8533-8AB2C6A2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9057-69F4-4D67-A8FE-6EF2B9BE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03CDC-26BD-4707-8A72-B3A8968D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90EE0-5D4B-41E6-822E-5EAF5E84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5534-EFE9-45F1-BBA7-AD8DD05FF639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80A21-B32F-4C29-A3B2-21B4D749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140FB-3F0B-4AA0-B29C-D07F2C76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F1D81-6098-4149-9B91-9097004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2475E-3C81-4162-A1C4-AB1BAFFAE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D9061-A797-4025-87EE-DD40958A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6A5-C2E6-49BB-A350-1F7B8759D238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0A91F-3132-4865-A52E-A7F33975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E7551-D4A0-4179-B128-B7DC190D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B2F13-EC22-46B5-A0D0-C1434031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00F80-FDF9-4888-B25F-24161F6DC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2C93D9-A9D3-4C48-9B28-6976A752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BD32A0-5D14-4022-BE7A-50006542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8AD4-FC17-4F15-9475-6443B1236E31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901E6-B79E-44BA-A3BD-65A9CD2E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EED921-7519-4C9A-9169-49333CEF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D519D-0030-43B5-B196-7210E04A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F39C0-1241-4965-B684-9844122F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279D4-61C3-47A3-938B-A4B6247C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F69C35-AD48-4FD7-9414-D3802C5E2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BDD7EF-0219-4CA8-8377-309DE651C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7027A6-BAD9-49D3-80E4-A12FC234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50E6-D06C-4472-B696-D356CA1FFF15}" type="datetime1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4BBE76-0877-4EC0-9DB2-0DF4C1E8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27786E-0B2D-44D6-856E-71B09265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7F5FD-149E-445B-9F5D-EF805A3D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5FCADF-B56A-498F-8111-6549BFD0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F0BE-CC07-4A32-B97E-6BA8A6E44BC2}" type="datetime1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17061F-233B-4B4D-BAD1-E65A95C0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A48561-4E8C-402C-A68D-2EC19B08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FE41F8-FE64-4FA6-A1AA-BFB291A2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5451-8D10-4CC5-AF27-8FD17002B035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33DA02-75A6-47CB-9B55-A577EADD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46FB80-D549-4315-B919-F6234D61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0FD8-8BF0-4E5B-803B-2CA82C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CF9F0-E373-446D-B6AF-697AC9CD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859FDE-66F2-46FA-8FBB-728A6883F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CDACB-AAC7-4333-AE1D-F05F0240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F46-F3FA-42FF-A35F-5E4F9A89D17A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D1D8E-CBBC-4EC0-B296-AF9552D5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177E3-075F-4F4A-BEA2-18B4821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29596-3A62-4D1D-B615-026A6E6D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7ACAF0-7EA1-4C1C-A07F-8580F1B21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56D94C-27F9-4CB7-93DF-3B1933BA5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EE135-67B0-4FC7-9733-85788F50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F5AF-AADE-441E-A912-20554528605B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F7F769-0533-494D-A10F-7A6AAE84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67821-DD0C-410C-AC0B-80380BA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8542-5A21-439F-8E6B-8A7D489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4C2161-B9EC-449C-905F-177D5D27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534DD-9B51-4E42-BDEE-F712FD8CF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85B0-B30C-499A-9853-8A01EC126056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A64B0-DE1C-47F0-96FE-54DCEDF2A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7DC87-F993-4FFB-9239-8E0FCC29E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9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85FF5-5CA0-4475-9A91-016699C5A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832" y="3176732"/>
            <a:ext cx="7704185" cy="138499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КОНЦЕПТУАЛЬНЫЕ ПОДХОДЫ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 СТРАТЕГИИ РАЗВИТИЯ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РОССИЙСКОЙ ШКОЛЫ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8B712-CC01-429F-990B-ED88C226A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73" y="4771041"/>
            <a:ext cx="1941173" cy="167042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3FE12E-1966-4B72-AA76-7C073BF800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16" y="2386499"/>
            <a:ext cx="1941174" cy="19378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006C4F-6909-4CA9-9D1F-6CFAA23618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30" y="190480"/>
            <a:ext cx="2738555" cy="231493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9FB8A5-2EB4-8659-C568-1DA436155461}"/>
              </a:ext>
            </a:extLst>
          </p:cNvPr>
          <p:cNvCxnSpPr/>
          <p:nvPr/>
        </p:nvCxnSpPr>
        <p:spPr>
          <a:xfrm>
            <a:off x="410954" y="2593646"/>
            <a:ext cx="8652116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547EDFB-5946-D89A-6137-4DB740CE6480}"/>
              </a:ext>
            </a:extLst>
          </p:cNvPr>
          <p:cNvCxnSpPr/>
          <p:nvPr/>
        </p:nvCxnSpPr>
        <p:spPr>
          <a:xfrm>
            <a:off x="410954" y="5195331"/>
            <a:ext cx="8652116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9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Изображение выглядит как текст, оружие">
            <a:extLst>
              <a:ext uri="{FF2B5EF4-FFF2-40B4-BE49-F238E27FC236}">
                <a16:creationId xmlns:a16="http://schemas.microsoft.com/office/drawing/2014/main" id="{92F5BEC4-8044-DFB4-3624-9AF7AA6F2B25}"/>
              </a:ext>
            </a:extLst>
          </p:cNvPr>
          <p:cNvPicPr/>
          <p:nvPr/>
        </p:nvPicPr>
        <p:blipFill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2" y="1005840"/>
            <a:ext cx="11739228" cy="5715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7" name="Прямоугольник: скругленные углы 19">
            <a:extLst>
              <a:ext uri="{FF2B5EF4-FFF2-40B4-BE49-F238E27FC236}">
                <a16:creationId xmlns:a16="http://schemas.microsoft.com/office/drawing/2014/main" id="{728FA55D-9626-0F23-4608-AEF1BAAD8434}"/>
              </a:ext>
            </a:extLst>
          </p:cNvPr>
          <p:cNvSpPr/>
          <p:nvPr/>
        </p:nvSpPr>
        <p:spPr>
          <a:xfrm>
            <a:off x="4296143" y="2916023"/>
            <a:ext cx="3706954" cy="1595714"/>
          </a:xfrm>
          <a:prstGeom prst="roundRect">
            <a:avLst/>
          </a:prstGeom>
          <a:solidFill>
            <a:schemeClr val="bg1"/>
          </a:solidFill>
          <a:ln>
            <a:solidFill>
              <a:srgbClr val="FC4349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C434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МИРОВОЗЗРЕНИЕ</a:t>
            </a:r>
            <a:endParaRPr lang="ru-RU" sz="1600" b="1" dirty="0">
              <a:solidFill>
                <a:srgbClr val="FC4349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262A09EC-51CE-4990-938C-194C5A51510E}"/>
              </a:ext>
            </a:extLst>
          </p:cNvPr>
          <p:cNvSpPr/>
          <p:nvPr/>
        </p:nvSpPr>
        <p:spPr>
          <a:xfrm>
            <a:off x="489863" y="1510411"/>
            <a:ext cx="2758692" cy="990390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Различие добра и зла</a:t>
            </a:r>
          </a:p>
        </p:txBody>
      </p:sp>
      <p:sp>
        <p:nvSpPr>
          <p:cNvPr id="9" name="Прямоугольник: скругленные углы 19">
            <a:extLst>
              <a:ext uri="{FF2B5EF4-FFF2-40B4-BE49-F238E27FC236}">
                <a16:creationId xmlns:a16="http://schemas.microsoft.com/office/drawing/2014/main" id="{0BBFDD49-3764-A16B-C444-E9C0E05141C7}"/>
              </a:ext>
            </a:extLst>
          </p:cNvPr>
          <p:cNvSpPr/>
          <p:nvPr/>
        </p:nvSpPr>
        <p:spPr>
          <a:xfrm>
            <a:off x="330005" y="3257882"/>
            <a:ext cx="3072949" cy="944495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Общероссийская гражданская идентичность</a:t>
            </a:r>
            <a:endParaRPr lang="ru-RU" sz="12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6500845F-5812-632F-BC49-32B9DC057926}"/>
              </a:ext>
            </a:extLst>
          </p:cNvPr>
          <p:cNvSpPr/>
          <p:nvPr/>
        </p:nvSpPr>
        <p:spPr>
          <a:xfrm>
            <a:off x="8793384" y="1399176"/>
            <a:ext cx="2805271" cy="1230295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Традиционные российские духовно-нравственные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ценности</a:t>
            </a:r>
            <a:endParaRPr lang="ru-RU" sz="16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6" name="Прямоугольник: скругленные углы 19">
            <a:extLst>
              <a:ext uri="{FF2B5EF4-FFF2-40B4-BE49-F238E27FC236}">
                <a16:creationId xmlns:a16="http://schemas.microsoft.com/office/drawing/2014/main" id="{27BA40EE-2C9C-51E5-AF12-81256E19709D}"/>
              </a:ext>
            </a:extLst>
          </p:cNvPr>
          <p:cNvSpPr/>
          <p:nvPr/>
        </p:nvSpPr>
        <p:spPr>
          <a:xfrm>
            <a:off x="8896286" y="3407975"/>
            <a:ext cx="3072950" cy="944495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Историческая память, преемственность поколений</a:t>
            </a:r>
            <a:endParaRPr lang="ru-RU" sz="16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29" name="Номер слайда 128">
            <a:extLst>
              <a:ext uri="{FF2B5EF4-FFF2-40B4-BE49-F238E27FC236}">
                <a16:creationId xmlns:a16="http://schemas.microsoft.com/office/drawing/2014/main" id="{958FEC2D-86DB-3A27-1FD6-E838DE0A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10</a:t>
            </a:fld>
            <a:endParaRPr lang="ru-RU"/>
          </a:p>
        </p:txBody>
      </p:sp>
      <p:sp>
        <p:nvSpPr>
          <p:cNvPr id="19" name="Прямоугольник: скругленные углы 19">
            <a:extLst>
              <a:ext uri="{FF2B5EF4-FFF2-40B4-BE49-F238E27FC236}">
                <a16:creationId xmlns:a16="http://schemas.microsoft.com/office/drawing/2014/main" id="{262A09EC-51CE-4990-938C-194C5A51510E}"/>
              </a:ext>
            </a:extLst>
          </p:cNvPr>
          <p:cNvSpPr/>
          <p:nvPr/>
        </p:nvSpPr>
        <p:spPr>
          <a:xfrm>
            <a:off x="7003032" y="5108931"/>
            <a:ext cx="4109725" cy="978470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Патриотизм, служение Отечеству</a:t>
            </a:r>
          </a:p>
        </p:txBody>
      </p:sp>
      <p:sp>
        <p:nvSpPr>
          <p:cNvPr id="21" name="Прямоугольник: скругленные углы 19">
            <a:extLst>
              <a:ext uri="{FF2B5EF4-FFF2-40B4-BE49-F238E27FC236}">
                <a16:creationId xmlns:a16="http://schemas.microsoft.com/office/drawing/2014/main" id="{262A09EC-51CE-4990-938C-194C5A51510E}"/>
              </a:ext>
            </a:extLst>
          </p:cNvPr>
          <p:cNvSpPr/>
          <p:nvPr/>
        </p:nvSpPr>
        <p:spPr>
          <a:xfrm>
            <a:off x="4735732" y="1207460"/>
            <a:ext cx="2386049" cy="1167703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Справедливый миропорядок</a:t>
            </a:r>
          </a:p>
        </p:txBody>
      </p:sp>
      <p:sp>
        <p:nvSpPr>
          <p:cNvPr id="2" name="Прямоугольник: скругленные углы 19">
            <a:extLst>
              <a:ext uri="{FF2B5EF4-FFF2-40B4-BE49-F238E27FC236}">
                <a16:creationId xmlns:a16="http://schemas.microsoft.com/office/drawing/2014/main" id="{9232DE41-2FD9-821D-7F14-62CD77182FD8}"/>
              </a:ext>
            </a:extLst>
          </p:cNvPr>
          <p:cNvSpPr/>
          <p:nvPr/>
        </p:nvSpPr>
        <p:spPr>
          <a:xfrm>
            <a:off x="881744" y="5127087"/>
            <a:ext cx="3589340" cy="944495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Единство многонационального 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многоконфессионального российского народа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1BDB0F4-97AB-9F78-2C13-456170324576}"/>
              </a:ext>
            </a:extLst>
          </p:cNvPr>
          <p:cNvCxnSpPr>
            <a:cxnSpLocks/>
          </p:cNvCxnSpPr>
          <p:nvPr/>
        </p:nvCxnSpPr>
        <p:spPr>
          <a:xfrm flipH="1">
            <a:off x="2962865" y="4335823"/>
            <a:ext cx="1202677" cy="6578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BBCAB9A-B80E-8C01-0DE3-0EC49306A10E}"/>
              </a:ext>
            </a:extLst>
          </p:cNvPr>
          <p:cNvCxnSpPr>
            <a:cxnSpLocks/>
          </p:cNvCxnSpPr>
          <p:nvPr/>
        </p:nvCxnSpPr>
        <p:spPr>
          <a:xfrm flipH="1" flipV="1">
            <a:off x="3388470" y="2500801"/>
            <a:ext cx="814926" cy="36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F0A1B36-14E9-8826-E45A-3B478ADBF99B}"/>
              </a:ext>
            </a:extLst>
          </p:cNvPr>
          <p:cNvCxnSpPr>
            <a:cxnSpLocks/>
          </p:cNvCxnSpPr>
          <p:nvPr/>
        </p:nvCxnSpPr>
        <p:spPr>
          <a:xfrm flipH="1">
            <a:off x="3542870" y="3722004"/>
            <a:ext cx="622238" cy="16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2C19D3A-6B93-18C8-D811-E0415D623881}"/>
              </a:ext>
            </a:extLst>
          </p:cNvPr>
          <p:cNvCxnSpPr>
            <a:cxnSpLocks/>
          </p:cNvCxnSpPr>
          <p:nvPr/>
        </p:nvCxnSpPr>
        <p:spPr>
          <a:xfrm>
            <a:off x="7968505" y="4499171"/>
            <a:ext cx="735420" cy="384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9748ECCD-B005-302A-35C6-133DA80F74EA}"/>
              </a:ext>
            </a:extLst>
          </p:cNvPr>
          <p:cNvCxnSpPr>
            <a:cxnSpLocks/>
          </p:cNvCxnSpPr>
          <p:nvPr/>
        </p:nvCxnSpPr>
        <p:spPr>
          <a:xfrm flipV="1">
            <a:off x="7951103" y="2629471"/>
            <a:ext cx="659497" cy="334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E26E0BB8-2C91-00A7-0626-EBCD979A622E}"/>
              </a:ext>
            </a:extLst>
          </p:cNvPr>
          <p:cNvCxnSpPr>
            <a:cxnSpLocks/>
          </p:cNvCxnSpPr>
          <p:nvPr/>
        </p:nvCxnSpPr>
        <p:spPr>
          <a:xfrm>
            <a:off x="8088456" y="3857861"/>
            <a:ext cx="6263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582797E6-DD2F-D046-C6F1-2049CA58FC50}"/>
              </a:ext>
            </a:extLst>
          </p:cNvPr>
          <p:cNvCxnSpPr>
            <a:cxnSpLocks/>
          </p:cNvCxnSpPr>
          <p:nvPr/>
        </p:nvCxnSpPr>
        <p:spPr>
          <a:xfrm flipV="1">
            <a:off x="6095999" y="2416846"/>
            <a:ext cx="0" cy="379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DCDD1F-3928-DD60-BAA5-DE41C3E9A16A}"/>
              </a:ext>
            </a:extLst>
          </p:cNvPr>
          <p:cNvSpPr txBox="1"/>
          <p:nvPr/>
        </p:nvSpPr>
        <p:spPr>
          <a:xfrm>
            <a:off x="734338" y="422394"/>
            <a:ext cx="10723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ЦЕЛОСТНОГО ВОСПИТАНИЯ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0634651-A747-52BA-E134-C80E24498140}"/>
              </a:ext>
            </a:extLst>
          </p:cNvPr>
          <p:cNvCxnSpPr>
            <a:cxnSpLocks/>
          </p:cNvCxnSpPr>
          <p:nvPr/>
        </p:nvCxnSpPr>
        <p:spPr>
          <a:xfrm>
            <a:off x="809897" y="1005839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68C39B-EF06-DB54-4FB6-7A873D98D7D5}"/>
              </a:ext>
            </a:extLst>
          </p:cNvPr>
          <p:cNvSpPr txBox="1"/>
          <p:nvPr/>
        </p:nvSpPr>
        <p:spPr>
          <a:xfrm>
            <a:off x="7203251" y="6297106"/>
            <a:ext cx="4689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0651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оружие">
            <a:extLst>
              <a:ext uri="{FF2B5EF4-FFF2-40B4-BE49-F238E27FC236}">
                <a16:creationId xmlns:a16="http://schemas.microsoft.com/office/drawing/2014/main" id="{8D7C4C95-110E-FB9F-989D-335CC4ABABD0}"/>
              </a:ext>
            </a:extLst>
          </p:cNvPr>
          <p:cNvPicPr/>
          <p:nvPr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" y="1335320"/>
            <a:ext cx="10921603" cy="5386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319DC502-9369-93DE-C487-89CC3382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5388D-ECBA-F569-45D9-A9E515002FEE}"/>
              </a:ext>
            </a:extLst>
          </p:cNvPr>
          <p:cNvSpPr txBox="1"/>
          <p:nvPr/>
        </p:nvSpPr>
        <p:spPr>
          <a:xfrm>
            <a:off x="734338" y="422394"/>
            <a:ext cx="10723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РОССИЙСКОЙ ФЕДЕРАЦИИ </a:t>
            </a:r>
            <a:r>
              <a:rPr lang="ru-RU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НЕКОТОРЫХ ВОПРОСАХ СОВЕРШЕНСТВОВАНИЯ СИСТЕМЫ ВЫСШЕГО ОБРАЗОВАНИЯ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B4973C-20DF-B6B2-5FB7-469C97E75BAA}"/>
              </a:ext>
            </a:extLst>
          </p:cNvPr>
          <p:cNvCxnSpPr>
            <a:cxnSpLocks/>
          </p:cNvCxnSpPr>
          <p:nvPr/>
        </p:nvCxnSpPr>
        <p:spPr>
          <a:xfrm>
            <a:off x="809897" y="1005839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42E27C-E078-E6A7-B9B4-FCFF0ED5304A}"/>
              </a:ext>
            </a:extLst>
          </p:cNvPr>
          <p:cNvSpPr txBox="1"/>
          <p:nvPr/>
        </p:nvSpPr>
        <p:spPr>
          <a:xfrm>
            <a:off x="6889387" y="6079351"/>
            <a:ext cx="506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916186-FBC4-653B-BD12-FD5121D5D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87" t="16286" r="23114" b="9709"/>
          <a:stretch/>
        </p:blipFill>
        <p:spPr>
          <a:xfrm>
            <a:off x="1852792" y="1906533"/>
            <a:ext cx="3001911" cy="4243727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8745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4618-0D3F-16B0-FC95-BB72FE44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39" y="365125"/>
            <a:ext cx="11117350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НОРМАТИВНО-ПРАВОВАЯ БАЗА</a:t>
            </a:r>
            <a:r>
              <a:rPr lang="ru-RU" sz="1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РАЗВИТИЯ НАЦИОНАЛЬНОЙ СИСТЕМЫ ОБРАЗОВАНИЯ</a:t>
            </a:r>
            <a:br>
              <a:rPr lang="ru-RU" sz="1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оружие">
            <a:extLst>
              <a:ext uri="{FF2B5EF4-FFF2-40B4-BE49-F238E27FC236}">
                <a16:creationId xmlns:a16="http://schemas.microsoft.com/office/drawing/2014/main" id="{8077CBD5-AF87-693A-7A37-45C142C074D4}"/>
              </a:ext>
            </a:extLst>
          </p:cNvPr>
          <p:cNvPicPr/>
          <p:nvPr/>
        </p:nvPicPr>
        <p:blipFill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" y="1335320"/>
            <a:ext cx="10921603" cy="5386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564CC10-EF4F-F20F-C470-7836851B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348" y="1825625"/>
            <a:ext cx="10118452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Федеральный закон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«Об образовании в Российской Федерации»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(от 29.12.2012 № 273); </a:t>
            </a:r>
          </a:p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Указ Президента РФ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«О стратегии национальной безопасности Российской Федерации»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(от 02.07.2021 № 400);</a:t>
            </a:r>
          </a:p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Указ Президента РФ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(от 09.11.2022 № 809);</a:t>
            </a:r>
          </a:p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Указ Президента РФ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«Об утверждении Концепции гуманитарной политики Российской Федерации за рубежом»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(от 05.09.2022 № 611);</a:t>
            </a:r>
          </a:p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Указ Президента РФ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«Об утверждении Основ государственной культурной политики»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(от 24.12.2014 № 808);</a:t>
            </a:r>
          </a:p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Распоряжение Правительства РФ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«Об утверждении Стратегии развития воспитания в Российской Федерации на период до 2025 года»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(от 29.05.2015 № 996).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39981E-EF2F-EEB7-1D90-3F1E4365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F7A08-13B0-870E-C95C-50EA0EC8EBDC}"/>
              </a:ext>
            </a:extLst>
          </p:cNvPr>
          <p:cNvSpPr txBox="1"/>
          <p:nvPr/>
        </p:nvSpPr>
        <p:spPr>
          <a:xfrm>
            <a:off x="6889387" y="6079351"/>
            <a:ext cx="506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1BBA92A-CD21-1BDC-3314-D4BAC69FED65}"/>
              </a:ext>
            </a:extLst>
          </p:cNvPr>
          <p:cNvCxnSpPr>
            <a:cxnSpLocks/>
          </p:cNvCxnSpPr>
          <p:nvPr/>
        </p:nvCxnSpPr>
        <p:spPr>
          <a:xfrm>
            <a:off x="682224" y="1266231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8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4618-0D3F-16B0-FC95-BB72FE44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39" y="365126"/>
            <a:ext cx="11117350" cy="14605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СОДЕРЖАТЕЛЬНЫМ ЯДРОМ ИДЕОЛОГИЧЕСКИХ КООРДИНАТ РАЗВИТИЯ НАЦИОНАЛЬНОЙ СИСТЕМЫ ОБРАЗОВАНИЯ В РОССИИ ЯВЛЯЕТСЯ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ЛЮБОВЬ К РОДИНЕ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оружие">
            <a:extLst>
              <a:ext uri="{FF2B5EF4-FFF2-40B4-BE49-F238E27FC236}">
                <a16:creationId xmlns:a16="http://schemas.microsoft.com/office/drawing/2014/main" id="{8077CBD5-AF87-693A-7A37-45C142C074D4}"/>
              </a:ext>
            </a:extLst>
          </p:cNvPr>
          <p:cNvPicPr/>
          <p:nvPr/>
        </p:nvPicPr>
        <p:blipFill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" y="1335320"/>
            <a:ext cx="10921603" cy="5386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564CC10-EF4F-F20F-C470-7836851B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348" y="1825625"/>
            <a:ext cx="10118452" cy="411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«Любовь к Родине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это основа всей нашей жизни, на которую опирается 	вся российская история».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                           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В.В.Путин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39981E-EF2F-EEB7-1D90-3F1E4365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89286-DFF3-4929-2498-283ED0423BE1}"/>
              </a:ext>
            </a:extLst>
          </p:cNvPr>
          <p:cNvSpPr txBox="1"/>
          <p:nvPr/>
        </p:nvSpPr>
        <p:spPr>
          <a:xfrm>
            <a:off x="6889387" y="6079351"/>
            <a:ext cx="506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BCCFC04-45C5-6028-A56B-03360960D5DA}"/>
              </a:ext>
            </a:extLst>
          </p:cNvPr>
          <p:cNvCxnSpPr>
            <a:cxnSpLocks/>
          </p:cNvCxnSpPr>
          <p:nvPr/>
        </p:nvCxnSpPr>
        <p:spPr>
          <a:xfrm>
            <a:off x="779619" y="1211730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1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 descr="Изображение выглядит как текст, оружие">
            <a:extLst>
              <a:ext uri="{FF2B5EF4-FFF2-40B4-BE49-F238E27FC236}">
                <a16:creationId xmlns:a16="http://schemas.microsoft.com/office/drawing/2014/main" id="{628F3D4C-D98A-3445-0750-AE4F44D9AFB8}"/>
              </a:ext>
            </a:extLst>
          </p:cNvPr>
          <p:cNvPicPr/>
          <p:nvPr/>
        </p:nvPicPr>
        <p:blipFill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" y="1065320"/>
            <a:ext cx="11932659" cy="5656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A0B14C-8DA5-EC04-1D9E-966069F3AE7E}"/>
              </a:ext>
            </a:extLst>
          </p:cNvPr>
          <p:cNvSpPr txBox="1"/>
          <p:nvPr/>
        </p:nvSpPr>
        <p:spPr>
          <a:xfrm>
            <a:off x="1133271" y="4780735"/>
            <a:ext cx="10324391" cy="1384995"/>
          </a:xfrm>
          <a:prstGeom prst="rect">
            <a:avLst/>
          </a:prstGeom>
          <a:solidFill>
            <a:schemeClr val="bg1"/>
          </a:solidFill>
          <a:ln>
            <a:solidFill>
              <a:srgbClr val="2C3E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построение и развитие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суверенной системы образования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основанной на лучших традициях и практиках отечественной педагогики</a:t>
            </a:r>
          </a:p>
          <a:p>
            <a:pPr marL="0" indent="0" algn="ctr">
              <a:buNone/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C90E570B-3099-68B1-CE4B-C4A472E0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14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EB463-FEC6-9D85-EA77-5E70478F0007}"/>
              </a:ext>
            </a:extLst>
          </p:cNvPr>
          <p:cNvSpPr txBox="1"/>
          <p:nvPr/>
        </p:nvSpPr>
        <p:spPr>
          <a:xfrm>
            <a:off x="734338" y="422394"/>
            <a:ext cx="10723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СТРАТЕГИЧЕСКАЯ 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70AD1-099F-A726-B51A-58F74C5B5006}"/>
              </a:ext>
            </a:extLst>
          </p:cNvPr>
          <p:cNvSpPr txBox="1"/>
          <p:nvPr/>
        </p:nvSpPr>
        <p:spPr>
          <a:xfrm>
            <a:off x="7537063" y="6297106"/>
            <a:ext cx="465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CE5F6-A389-8D00-B27B-5DB8018E9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50" y="1475295"/>
            <a:ext cx="7370703" cy="33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текст, оружие">
            <a:extLst>
              <a:ext uri="{FF2B5EF4-FFF2-40B4-BE49-F238E27FC236}">
                <a16:creationId xmlns:a16="http://schemas.microsoft.com/office/drawing/2014/main" id="{A2DBE863-6256-523E-06D4-29B0E82B13F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" y="1335320"/>
            <a:ext cx="10921603" cy="5386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319DC502-9369-93DE-C487-89CC3382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2</a:t>
            </a:fld>
            <a:endParaRPr lang="ru-RU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7682423-B89D-F7DB-D916-D4F44BD909C2}"/>
              </a:ext>
            </a:extLst>
          </p:cNvPr>
          <p:cNvSpPr txBox="1"/>
          <p:nvPr/>
        </p:nvSpPr>
        <p:spPr>
          <a:xfrm>
            <a:off x="734338" y="422394"/>
            <a:ext cx="10723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</a:t>
            </a:r>
            <a:r>
              <a:rPr lang="ru-RU" sz="2400" b="1" dirty="0">
                <a:solidFill>
                  <a:srgbClr val="FF374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ВЕКТОРЫ</a:t>
            </a:r>
            <a:r>
              <a:rPr lang="ru-RU" sz="2400" b="1" dirty="0">
                <a:solidFill>
                  <a:srgbClr val="FF374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r>
              <a:rPr lang="ru-RU" sz="2400" b="1" dirty="0">
                <a:solidFill>
                  <a:srgbClr val="FF374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РОССИЙСКОЙ ШКОЛЫ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738C167-C389-4FAA-D70E-6E5F296A9D16}"/>
              </a:ext>
            </a:extLst>
          </p:cNvPr>
          <p:cNvCxnSpPr>
            <a:cxnSpLocks/>
          </p:cNvCxnSpPr>
          <p:nvPr/>
        </p:nvCxnSpPr>
        <p:spPr>
          <a:xfrm>
            <a:off x="809897" y="1005839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324B617-525B-8311-6FB0-65FB7FB4E542}"/>
              </a:ext>
            </a:extLst>
          </p:cNvPr>
          <p:cNvCxnSpPr/>
          <p:nvPr/>
        </p:nvCxnSpPr>
        <p:spPr>
          <a:xfrm>
            <a:off x="4506686" y="-6335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8C8253-2E61-6B1F-1112-9D945DDDD117}"/>
              </a:ext>
            </a:extLst>
          </p:cNvPr>
          <p:cNvSpPr txBox="1"/>
          <p:nvPr/>
        </p:nvSpPr>
        <p:spPr>
          <a:xfrm>
            <a:off x="3917001" y="6297106"/>
            <a:ext cx="7513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CE01F33-0F24-9DB1-4BE6-0CD6EA091CC0}"/>
              </a:ext>
            </a:extLst>
          </p:cNvPr>
          <p:cNvSpPr txBox="1"/>
          <p:nvPr/>
        </p:nvSpPr>
        <p:spPr>
          <a:xfrm>
            <a:off x="1520370" y="4028082"/>
            <a:ext cx="1935413" cy="75039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Arial Nova" panose="020B0604020202020204" pitchFamily="34" charset="0"/>
                <a:ea typeface="微软雅黑"/>
              </a:rPr>
              <a:t>ЕДИНОЕ 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Arial Nova" panose="020B0604020202020204" pitchFamily="34" charset="0"/>
              <a:ea typeface="微软雅黑"/>
            </a:endParaRPr>
          </a:p>
          <a:p>
            <a:pPr>
              <a:defRPr/>
            </a:pPr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Arial Nova" panose="020B0604020202020204" pitchFamily="34" charset="0"/>
                <a:ea typeface="微软雅黑"/>
              </a:rPr>
              <a:t>ОБРАЗОВАТЕЛЬНОЕ 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Arial Nova" panose="020B0604020202020204" pitchFamily="34" charset="0"/>
              <a:ea typeface="微软雅黑"/>
            </a:endParaRPr>
          </a:p>
          <a:p>
            <a:pPr>
              <a:defRPr/>
            </a:pPr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Arial Nova" panose="020B0604020202020204" pitchFamily="34" charset="0"/>
                <a:ea typeface="微软雅黑"/>
              </a:rPr>
              <a:t>ПРОСТРАНСТВО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2DA95-CCC7-D091-A80F-E815068C1E4F}"/>
              </a:ext>
            </a:extLst>
          </p:cNvPr>
          <p:cNvSpPr txBox="1"/>
          <p:nvPr/>
        </p:nvSpPr>
        <p:spPr>
          <a:xfrm>
            <a:off x="2580963" y="2437555"/>
            <a:ext cx="2806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微软雅黑"/>
              </a:rPr>
              <a:t>ТРАДИЦИОННЫЕ РОССИЙСКИЕ ДУХОВНО-НРАВСТВЕННЫЕ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52528-47AC-B5F6-FD8D-2A9A66031057}"/>
              </a:ext>
            </a:extLst>
          </p:cNvPr>
          <p:cNvSpPr txBox="1"/>
          <p:nvPr/>
        </p:nvSpPr>
        <p:spPr>
          <a:xfrm>
            <a:off x="4728944" y="4013417"/>
            <a:ext cx="32279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微软雅黑"/>
              </a:rPr>
              <a:t>ИНФОРМАЦИОННЫЕ ТЕХНОЛОГИИ,  ДОПОЛНЯЮЩИЕ СИСТЕМУ ОБРАЗОВАНИЯ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093258-E691-DE7E-D1F2-55AA2A036DFE}"/>
              </a:ext>
            </a:extLst>
          </p:cNvPr>
          <p:cNvSpPr txBox="1"/>
          <p:nvPr/>
        </p:nvSpPr>
        <p:spPr>
          <a:xfrm>
            <a:off x="7735368" y="2432727"/>
            <a:ext cx="28265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  <a:ea typeface="微软雅黑"/>
              </a:rPr>
              <a:t>ПОВЫШЕНИЕ АВТОРИТЕТА</a:t>
            </a:r>
            <a:r>
              <a:rPr lang="ru-RU" altLang="zh-CN" sz="1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微软雅黑"/>
              </a:rPr>
              <a:t> </a:t>
            </a:r>
            <a:r>
              <a:rPr kumimoji="0" lang="ru-RU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  <a:ea typeface="微软雅黑"/>
              </a:rPr>
              <a:t>И СТАТУСА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  <a:ea typeface="微软雅黑"/>
              </a:rPr>
              <a:t> </a:t>
            </a:r>
            <a:r>
              <a:rPr kumimoji="0" lang="ru-RU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  <a:ea typeface="微软雅黑"/>
              </a:rPr>
              <a:t>ПЕДАГОГА (НАСТАВНИКА)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BCEE5-11F7-ED0D-A223-2E325779346E}"/>
              </a:ext>
            </a:extLst>
          </p:cNvPr>
          <p:cNvSpPr txBox="1"/>
          <p:nvPr/>
        </p:nvSpPr>
        <p:spPr>
          <a:xfrm>
            <a:off x="8734130" y="4199611"/>
            <a:ext cx="2297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  <a:ea typeface="微软雅黑"/>
              </a:rPr>
              <a:t>ОБРАЗОВАТЕЛЬНЫЙ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微软雅黑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  <a:ea typeface="微软雅黑"/>
              </a:rPr>
              <a:t>СУВЕРЕНИТЕТ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8152A0C-A2AB-B152-3C2D-FFCC72862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1491" y="4028082"/>
            <a:ext cx="690026" cy="690026"/>
          </a:xfrm>
          <a:prstGeom prst="rect">
            <a:avLst/>
          </a:prstGeom>
        </p:spPr>
      </p:pic>
      <p:pic>
        <p:nvPicPr>
          <p:cNvPr id="36" name="Рисунок 35" descr="Семья с двумя детьми контур">
            <a:extLst>
              <a:ext uri="{FF2B5EF4-FFF2-40B4-BE49-F238E27FC236}">
                <a16:creationId xmlns:a16="http://schemas.microsoft.com/office/drawing/2014/main" id="{C4E7D915-2238-6FEC-EC4F-E8354E553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7285" y="2261819"/>
            <a:ext cx="914400" cy="914400"/>
          </a:xfrm>
          <a:prstGeom prst="rect">
            <a:avLst/>
          </a:prstGeom>
        </p:spPr>
      </p:pic>
      <p:pic>
        <p:nvPicPr>
          <p:cNvPr id="38" name="Рисунок 37" descr="Процессор контур">
            <a:extLst>
              <a:ext uri="{FF2B5EF4-FFF2-40B4-BE49-F238E27FC236}">
                <a16:creationId xmlns:a16="http://schemas.microsoft.com/office/drawing/2014/main" id="{E9CC3D35-62DD-A1F1-DA9C-BCFED6631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21112" y="4049361"/>
            <a:ext cx="707832" cy="707832"/>
          </a:xfrm>
          <a:prstGeom prst="rect">
            <a:avLst/>
          </a:prstGeom>
        </p:spPr>
      </p:pic>
      <p:pic>
        <p:nvPicPr>
          <p:cNvPr id="40" name="Рисунок 39" descr="Школьный класс контур">
            <a:extLst>
              <a:ext uri="{FF2B5EF4-FFF2-40B4-BE49-F238E27FC236}">
                <a16:creationId xmlns:a16="http://schemas.microsoft.com/office/drawing/2014/main" id="{5FE7A8CC-5F6D-4907-844A-6DB050018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72976" y="2312861"/>
            <a:ext cx="863499" cy="863499"/>
          </a:xfrm>
          <a:prstGeom prst="rect">
            <a:avLst/>
          </a:prstGeom>
        </p:spPr>
      </p:pic>
      <p:pic>
        <p:nvPicPr>
          <p:cNvPr id="42" name="Рисунок 41" descr="Флаг контур">
            <a:extLst>
              <a:ext uri="{FF2B5EF4-FFF2-40B4-BE49-F238E27FC236}">
                <a16:creationId xmlns:a16="http://schemas.microsoft.com/office/drawing/2014/main" id="{386D212B-01CF-F475-7D65-45F6C716E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184714" y="4062338"/>
            <a:ext cx="689743" cy="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8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Изображение выглядит как текст, оружие">
            <a:extLst>
              <a:ext uri="{FF2B5EF4-FFF2-40B4-BE49-F238E27FC236}">
                <a16:creationId xmlns:a16="http://schemas.microsoft.com/office/drawing/2014/main" id="{449581EE-F809-75B9-885E-1FFFF120E73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" y="1090018"/>
            <a:ext cx="10921603" cy="56314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3538F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93D0B5-8DF3-47F2-9F22-87E8541CC256}"/>
              </a:ext>
            </a:extLst>
          </p:cNvPr>
          <p:cNvSpPr txBox="1"/>
          <p:nvPr/>
        </p:nvSpPr>
        <p:spPr>
          <a:xfrm>
            <a:off x="835429" y="412786"/>
            <a:ext cx="10568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ДУХОВНО-НРАВСТВЕННЫЕ ЦЕННОСТИ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501C6799-277C-21D6-CAC0-40047759FF89}"/>
              </a:ext>
            </a:extLst>
          </p:cNvPr>
          <p:cNvSpPr/>
          <p:nvPr/>
        </p:nvSpPr>
        <p:spPr>
          <a:xfrm>
            <a:off x="1508760" y="1186071"/>
            <a:ext cx="4258491" cy="387705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ЖИЗНЬ</a:t>
            </a: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A8D7C321-1449-93C1-5F49-9B44E4515CE9}"/>
              </a:ext>
            </a:extLst>
          </p:cNvPr>
          <p:cNvSpPr/>
          <p:nvPr/>
        </p:nvSpPr>
        <p:spPr>
          <a:xfrm>
            <a:off x="1508760" y="1702301"/>
            <a:ext cx="3618411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ДОСТОИНСТВО</a:t>
            </a: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id="{1C46896D-6319-294B-947D-A8592A39D43B}"/>
              </a:ext>
            </a:extLst>
          </p:cNvPr>
          <p:cNvSpPr/>
          <p:nvPr/>
        </p:nvSpPr>
        <p:spPr>
          <a:xfrm>
            <a:off x="1508760" y="2229645"/>
            <a:ext cx="4010297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СОЗИДАТЕЛЬННЫЙ ТРУД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967B08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0879899D-DFB4-99F1-DA74-B586A8EA4DD0}"/>
              </a:ext>
            </a:extLst>
          </p:cNvPr>
          <p:cNvSpPr/>
          <p:nvPr/>
        </p:nvSpPr>
        <p:spPr>
          <a:xfrm>
            <a:off x="1508760" y="2762480"/>
            <a:ext cx="4010297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ПАТРИОТИЗМ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cap="small" dirty="0">
              <a:solidFill>
                <a:srgbClr val="AF2415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31" name="Rectangle 51">
            <a:extLst>
              <a:ext uri="{FF2B5EF4-FFF2-40B4-BE49-F238E27FC236}">
                <a16:creationId xmlns:a16="http://schemas.microsoft.com/office/drawing/2014/main" id="{8BB49CE3-D59B-CFCB-16BC-49E2A9B01D42}"/>
              </a:ext>
            </a:extLst>
          </p:cNvPr>
          <p:cNvSpPr/>
          <p:nvPr/>
        </p:nvSpPr>
        <p:spPr>
          <a:xfrm>
            <a:off x="1508761" y="3255262"/>
            <a:ext cx="4587240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ГРАЖДАНСТВЕННОСТЬ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cap="small" dirty="0">
              <a:solidFill>
                <a:srgbClr val="296D5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98" name="Rectangle 54">
            <a:extLst>
              <a:ext uri="{FF2B5EF4-FFF2-40B4-BE49-F238E27FC236}">
                <a16:creationId xmlns:a16="http://schemas.microsoft.com/office/drawing/2014/main" id="{ACD0B42F-E7C3-4148-E6A5-7E78B43F0DAE}"/>
              </a:ext>
            </a:extLst>
          </p:cNvPr>
          <p:cNvSpPr/>
          <p:nvPr/>
        </p:nvSpPr>
        <p:spPr>
          <a:xfrm>
            <a:off x="1508758" y="3757004"/>
            <a:ext cx="4958986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ВЫСОКИЕ НРАВСТВЕННЫЕ ИДЕАЛЫ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216A97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2" name="Rectangle 57">
            <a:extLst>
              <a:ext uri="{FF2B5EF4-FFF2-40B4-BE49-F238E27FC236}">
                <a16:creationId xmlns:a16="http://schemas.microsoft.com/office/drawing/2014/main" id="{57F4E4A9-09ED-2F9E-CB45-93222B65BBF6}"/>
              </a:ext>
            </a:extLst>
          </p:cNvPr>
          <p:cNvSpPr/>
          <p:nvPr/>
        </p:nvSpPr>
        <p:spPr>
          <a:xfrm>
            <a:off x="1457263" y="4220997"/>
            <a:ext cx="4638737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КРЕПКАЯ СЕМЬЯ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AF2415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5" name="Rectangle 60">
            <a:extLst>
              <a:ext uri="{FF2B5EF4-FFF2-40B4-BE49-F238E27FC236}">
                <a16:creationId xmlns:a16="http://schemas.microsoft.com/office/drawing/2014/main" id="{33D91229-AF99-84DA-E89B-B37FED361097}"/>
              </a:ext>
            </a:extLst>
          </p:cNvPr>
          <p:cNvSpPr/>
          <p:nvPr/>
        </p:nvSpPr>
        <p:spPr>
          <a:xfrm>
            <a:off x="1506769" y="4709182"/>
            <a:ext cx="4958986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ПРАВА И СВОБОДЫ ЧЕЛОВЕКА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39" name="Номер слайда 29">
            <a:extLst>
              <a:ext uri="{FF2B5EF4-FFF2-40B4-BE49-F238E27FC236}">
                <a16:creationId xmlns:a16="http://schemas.microsoft.com/office/drawing/2014/main" id="{B69B338D-9930-173D-1EA4-565831CA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6243284-7258-4E9D-A80A-13B3D1089256}" type="slidenum">
              <a:rPr lang="ru-RU" smtClean="0"/>
              <a:t>3</a:t>
            </a:fld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589CD82-F228-973B-D03A-3CE98F94B430}"/>
              </a:ext>
            </a:extLst>
          </p:cNvPr>
          <p:cNvCxnSpPr>
            <a:cxnSpLocks/>
          </p:cNvCxnSpPr>
          <p:nvPr/>
        </p:nvCxnSpPr>
        <p:spPr>
          <a:xfrm>
            <a:off x="927463" y="953588"/>
            <a:ext cx="11016708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B622CAE-AED1-EB75-586C-B68B8DC8B14F}"/>
              </a:ext>
            </a:extLst>
          </p:cNvPr>
          <p:cNvSpPr txBox="1"/>
          <p:nvPr/>
        </p:nvSpPr>
        <p:spPr>
          <a:xfrm>
            <a:off x="3994612" y="6229419"/>
            <a:ext cx="740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pic>
        <p:nvPicPr>
          <p:cNvPr id="42" name="Рисунок 41" descr="флажок установлен контур">
            <a:extLst>
              <a:ext uri="{FF2B5EF4-FFF2-40B4-BE49-F238E27FC236}">
                <a16:creationId xmlns:a16="http://schemas.microsoft.com/office/drawing/2014/main" id="{534222B8-8CBE-83FE-8F8A-6EEC61B19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2062" y="1054959"/>
            <a:ext cx="733490" cy="733490"/>
          </a:xfrm>
          <a:prstGeom prst="rect">
            <a:avLst/>
          </a:prstGeom>
        </p:spPr>
      </p:pic>
      <p:pic>
        <p:nvPicPr>
          <p:cNvPr id="44" name="Рисунок 43" descr="флажок установлен контур">
            <a:extLst>
              <a:ext uri="{FF2B5EF4-FFF2-40B4-BE49-F238E27FC236}">
                <a16:creationId xmlns:a16="http://schemas.microsoft.com/office/drawing/2014/main" id="{3607118C-6085-17B3-D385-B7F0739E8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2062" y="1599117"/>
            <a:ext cx="733490" cy="733490"/>
          </a:xfrm>
          <a:prstGeom prst="rect">
            <a:avLst/>
          </a:prstGeom>
        </p:spPr>
      </p:pic>
      <p:pic>
        <p:nvPicPr>
          <p:cNvPr id="45" name="Рисунок 44" descr="флажок установлен контур">
            <a:extLst>
              <a:ext uri="{FF2B5EF4-FFF2-40B4-BE49-F238E27FC236}">
                <a16:creationId xmlns:a16="http://schemas.microsoft.com/office/drawing/2014/main" id="{0CF5C981-5BAE-B83C-884A-CF26098BE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1105" y="2080176"/>
            <a:ext cx="733490" cy="733490"/>
          </a:xfrm>
          <a:prstGeom prst="rect">
            <a:avLst/>
          </a:prstGeom>
        </p:spPr>
      </p:pic>
      <p:pic>
        <p:nvPicPr>
          <p:cNvPr id="46" name="Рисунок 45" descr="флажок установлен контур">
            <a:extLst>
              <a:ext uri="{FF2B5EF4-FFF2-40B4-BE49-F238E27FC236}">
                <a16:creationId xmlns:a16="http://schemas.microsoft.com/office/drawing/2014/main" id="{E2F43E2B-5222-4ABE-EF20-0139F7DB9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6680" y="2566108"/>
            <a:ext cx="733490" cy="733490"/>
          </a:xfrm>
          <a:prstGeom prst="rect">
            <a:avLst/>
          </a:prstGeom>
        </p:spPr>
      </p:pic>
      <p:pic>
        <p:nvPicPr>
          <p:cNvPr id="47" name="Рисунок 46" descr="флажок установлен контур">
            <a:extLst>
              <a:ext uri="{FF2B5EF4-FFF2-40B4-BE49-F238E27FC236}">
                <a16:creationId xmlns:a16="http://schemas.microsoft.com/office/drawing/2014/main" id="{CF69DA46-2E40-8D49-8853-7E75D2318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2792" y="3103725"/>
            <a:ext cx="733490" cy="733490"/>
          </a:xfrm>
          <a:prstGeom prst="rect">
            <a:avLst/>
          </a:prstGeom>
        </p:spPr>
      </p:pic>
      <p:pic>
        <p:nvPicPr>
          <p:cNvPr id="48" name="Рисунок 47" descr="флажок установлен контур">
            <a:extLst>
              <a:ext uri="{FF2B5EF4-FFF2-40B4-BE49-F238E27FC236}">
                <a16:creationId xmlns:a16="http://schemas.microsoft.com/office/drawing/2014/main" id="{704208D6-762E-142A-18E4-C7FC56734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2792" y="3604900"/>
            <a:ext cx="733490" cy="733490"/>
          </a:xfrm>
          <a:prstGeom prst="rect">
            <a:avLst/>
          </a:prstGeom>
        </p:spPr>
      </p:pic>
      <p:pic>
        <p:nvPicPr>
          <p:cNvPr id="49" name="Рисунок 48" descr="флажок установлен контур">
            <a:extLst>
              <a:ext uri="{FF2B5EF4-FFF2-40B4-BE49-F238E27FC236}">
                <a16:creationId xmlns:a16="http://schemas.microsoft.com/office/drawing/2014/main" id="{B460E82C-1475-AB2C-AA5C-A34CAFB4F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2792" y="4129229"/>
            <a:ext cx="733490" cy="733490"/>
          </a:xfrm>
          <a:prstGeom prst="rect">
            <a:avLst/>
          </a:prstGeom>
        </p:spPr>
      </p:pic>
      <p:pic>
        <p:nvPicPr>
          <p:cNvPr id="50" name="Рисунок 49" descr="флажок установлен контур">
            <a:extLst>
              <a:ext uri="{FF2B5EF4-FFF2-40B4-BE49-F238E27FC236}">
                <a16:creationId xmlns:a16="http://schemas.microsoft.com/office/drawing/2014/main" id="{63FC3572-D949-EAB9-6F25-5047983CC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1105" y="4629800"/>
            <a:ext cx="733490" cy="733490"/>
          </a:xfrm>
          <a:prstGeom prst="rect">
            <a:avLst/>
          </a:prstGeom>
        </p:spPr>
      </p:pic>
      <p:pic>
        <p:nvPicPr>
          <p:cNvPr id="3" name="Рисунок 2" descr="флажок установлен контур">
            <a:extLst>
              <a:ext uri="{FF2B5EF4-FFF2-40B4-BE49-F238E27FC236}">
                <a16:creationId xmlns:a16="http://schemas.microsoft.com/office/drawing/2014/main" id="{DD7AB3CC-A625-7424-F723-3EF06BC41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0801" y="5089703"/>
            <a:ext cx="733490" cy="733490"/>
          </a:xfrm>
          <a:prstGeom prst="rect">
            <a:avLst/>
          </a:prstGeom>
        </p:spPr>
      </p:pic>
      <p:sp>
        <p:nvSpPr>
          <p:cNvPr id="5" name="Rectangle 60">
            <a:extLst>
              <a:ext uri="{FF2B5EF4-FFF2-40B4-BE49-F238E27FC236}">
                <a16:creationId xmlns:a16="http://schemas.microsoft.com/office/drawing/2014/main" id="{E22DDE11-1DDD-BC28-C8C8-7C6EAF42EEDE}"/>
              </a:ext>
            </a:extLst>
          </p:cNvPr>
          <p:cNvSpPr/>
          <p:nvPr/>
        </p:nvSpPr>
        <p:spPr>
          <a:xfrm>
            <a:off x="1506769" y="5186732"/>
            <a:ext cx="4958986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ИСТОРИЧЕСКАЯ ПАМЯТЬ И ПРЕЕМСТВЕННОСТЬ ПОКОЛЕНИЙ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6" name="Рисунок 5" descr="флажок установлен контур">
            <a:extLst>
              <a:ext uri="{FF2B5EF4-FFF2-40B4-BE49-F238E27FC236}">
                <a16:creationId xmlns:a16="http://schemas.microsoft.com/office/drawing/2014/main" id="{33D8CA6D-30E4-AA25-206F-A70BDC7EF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0346" y="1557277"/>
            <a:ext cx="733490" cy="733490"/>
          </a:xfrm>
          <a:prstGeom prst="rect">
            <a:avLst/>
          </a:prstGeom>
        </p:spPr>
      </p:pic>
      <p:sp>
        <p:nvSpPr>
          <p:cNvPr id="7" name="Rectangle 60">
            <a:extLst>
              <a:ext uri="{FF2B5EF4-FFF2-40B4-BE49-F238E27FC236}">
                <a16:creationId xmlns:a16="http://schemas.microsoft.com/office/drawing/2014/main" id="{27DF8F64-0A75-2E8E-9725-65E8CB704331}"/>
              </a:ext>
            </a:extLst>
          </p:cNvPr>
          <p:cNvSpPr/>
          <p:nvPr/>
        </p:nvSpPr>
        <p:spPr>
          <a:xfrm>
            <a:off x="6891292" y="1737772"/>
            <a:ext cx="5052879" cy="44931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 КОЛЛЕКТИВИЗМ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8" name="Рисунок 7" descr="флажок установлен контур">
            <a:extLst>
              <a:ext uri="{FF2B5EF4-FFF2-40B4-BE49-F238E27FC236}">
                <a16:creationId xmlns:a16="http://schemas.microsoft.com/office/drawing/2014/main" id="{8510F5AE-53FB-F61E-11D7-4391D0DC1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0346" y="2029931"/>
            <a:ext cx="733490" cy="733490"/>
          </a:xfrm>
          <a:prstGeom prst="rect">
            <a:avLst/>
          </a:prstGeom>
        </p:spPr>
      </p:pic>
      <p:sp>
        <p:nvSpPr>
          <p:cNvPr id="9" name="Rectangle 60">
            <a:extLst>
              <a:ext uri="{FF2B5EF4-FFF2-40B4-BE49-F238E27FC236}">
                <a16:creationId xmlns:a16="http://schemas.microsoft.com/office/drawing/2014/main" id="{29EDAC39-80C5-C933-2D21-90A3D71390B7}"/>
              </a:ext>
            </a:extLst>
          </p:cNvPr>
          <p:cNvSpPr/>
          <p:nvPr/>
        </p:nvSpPr>
        <p:spPr>
          <a:xfrm>
            <a:off x="6921260" y="2237314"/>
            <a:ext cx="5052879" cy="37390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ВЗАИМОПОМОЩЬ И ВЗАИМОУВАЖЕНИЕ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0" name="Рисунок 9" descr="флажок установлен контур">
            <a:extLst>
              <a:ext uri="{FF2B5EF4-FFF2-40B4-BE49-F238E27FC236}">
                <a16:creationId xmlns:a16="http://schemas.microsoft.com/office/drawing/2014/main" id="{2D5DB42D-D9CE-9ED9-CAE5-FD3BE47F0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0346" y="2484624"/>
            <a:ext cx="733490" cy="733490"/>
          </a:xfrm>
          <a:prstGeom prst="rect">
            <a:avLst/>
          </a:prstGeom>
        </p:spPr>
      </p:pic>
      <p:sp>
        <p:nvSpPr>
          <p:cNvPr id="11" name="Rectangle 60">
            <a:extLst>
              <a:ext uri="{FF2B5EF4-FFF2-40B4-BE49-F238E27FC236}">
                <a16:creationId xmlns:a16="http://schemas.microsoft.com/office/drawing/2014/main" id="{190C5E02-FEC8-F431-3BAC-79455C3003CE}"/>
              </a:ext>
            </a:extLst>
          </p:cNvPr>
          <p:cNvSpPr/>
          <p:nvPr/>
        </p:nvSpPr>
        <p:spPr>
          <a:xfrm>
            <a:off x="6921261" y="2656909"/>
            <a:ext cx="4861448" cy="42743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ПРИОРИТЕТ ДУХОВНОГО НАД МАТЕРИАЛЬНЫМ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2" name="Рисунок 11" descr="флажок установлен контур">
            <a:extLst>
              <a:ext uri="{FF2B5EF4-FFF2-40B4-BE49-F238E27FC236}">
                <a16:creationId xmlns:a16="http://schemas.microsoft.com/office/drawing/2014/main" id="{3098ECA5-331C-A979-0C84-543F031F7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4345" y="2982278"/>
            <a:ext cx="733490" cy="733490"/>
          </a:xfrm>
          <a:prstGeom prst="rect">
            <a:avLst/>
          </a:prstGeom>
        </p:spPr>
      </p:pic>
      <p:sp>
        <p:nvSpPr>
          <p:cNvPr id="14" name="Rectangle 60">
            <a:extLst>
              <a:ext uri="{FF2B5EF4-FFF2-40B4-BE49-F238E27FC236}">
                <a16:creationId xmlns:a16="http://schemas.microsoft.com/office/drawing/2014/main" id="{521F93A1-E1DF-8ACE-EFBD-461474247025}"/>
              </a:ext>
            </a:extLst>
          </p:cNvPr>
          <p:cNvSpPr/>
          <p:nvPr/>
        </p:nvSpPr>
        <p:spPr>
          <a:xfrm>
            <a:off x="6921260" y="3208809"/>
            <a:ext cx="5052879" cy="39609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ГУМАНИЗМ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5" name="Рисунок 14" descr="флажок установлен контур">
            <a:extLst>
              <a:ext uri="{FF2B5EF4-FFF2-40B4-BE49-F238E27FC236}">
                <a16:creationId xmlns:a16="http://schemas.microsoft.com/office/drawing/2014/main" id="{944E79A5-3FCB-1FCF-5C31-F0AE84B35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09989" y="3491372"/>
            <a:ext cx="733490" cy="733490"/>
          </a:xfrm>
          <a:prstGeom prst="rect">
            <a:avLst/>
          </a:prstGeom>
        </p:spPr>
      </p:pic>
      <p:sp>
        <p:nvSpPr>
          <p:cNvPr id="17" name="Rectangle 60">
            <a:extLst>
              <a:ext uri="{FF2B5EF4-FFF2-40B4-BE49-F238E27FC236}">
                <a16:creationId xmlns:a16="http://schemas.microsoft.com/office/drawing/2014/main" id="{D7A6D030-11CD-2B04-AF6A-8F6509FE32B2}"/>
              </a:ext>
            </a:extLst>
          </p:cNvPr>
          <p:cNvSpPr/>
          <p:nvPr/>
        </p:nvSpPr>
        <p:spPr>
          <a:xfrm>
            <a:off x="6926740" y="3635581"/>
            <a:ext cx="4857546" cy="46191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СЛУЖЕНИЕ ОТЕЧЕСТВУ И ОТВЕТСТВЕННОСТЬ ЗА ЕГО СУДЬБУ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8" name="Рисунок 17" descr="флажок установлен контур">
            <a:extLst>
              <a:ext uri="{FF2B5EF4-FFF2-40B4-BE49-F238E27FC236}">
                <a16:creationId xmlns:a16="http://schemas.microsoft.com/office/drawing/2014/main" id="{917A9189-E2F8-952B-9243-5C1A1EC03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08351" y="3980083"/>
            <a:ext cx="733490" cy="733490"/>
          </a:xfrm>
          <a:prstGeom prst="rect">
            <a:avLst/>
          </a:prstGeom>
        </p:spPr>
      </p:pic>
      <p:sp>
        <p:nvSpPr>
          <p:cNvPr id="19" name="Rectangle 60">
            <a:extLst>
              <a:ext uri="{FF2B5EF4-FFF2-40B4-BE49-F238E27FC236}">
                <a16:creationId xmlns:a16="http://schemas.microsoft.com/office/drawing/2014/main" id="{3D5B0015-0E48-F1C6-A893-555AE4D28DE9}"/>
              </a:ext>
            </a:extLst>
          </p:cNvPr>
          <p:cNvSpPr/>
          <p:nvPr/>
        </p:nvSpPr>
        <p:spPr>
          <a:xfrm>
            <a:off x="6917197" y="4191710"/>
            <a:ext cx="5052879" cy="38094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МИЛОСЕРДИЕ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21" name="Рисунок 20" descr="флажок установлен контур">
            <a:extLst>
              <a:ext uri="{FF2B5EF4-FFF2-40B4-BE49-F238E27FC236}">
                <a16:creationId xmlns:a16="http://schemas.microsoft.com/office/drawing/2014/main" id="{F89FF45D-A0CA-F7C0-6F6B-3DEC701BE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08351" y="4517021"/>
            <a:ext cx="733490" cy="733490"/>
          </a:xfrm>
          <a:prstGeom prst="rect">
            <a:avLst/>
          </a:prstGeom>
        </p:spPr>
      </p:pic>
      <p:sp>
        <p:nvSpPr>
          <p:cNvPr id="25" name="Rectangle 60">
            <a:extLst>
              <a:ext uri="{FF2B5EF4-FFF2-40B4-BE49-F238E27FC236}">
                <a16:creationId xmlns:a16="http://schemas.microsoft.com/office/drawing/2014/main" id="{88D308E5-E06F-3D95-2D05-3E21DFDC727F}"/>
              </a:ext>
            </a:extLst>
          </p:cNvPr>
          <p:cNvSpPr/>
          <p:nvPr/>
        </p:nvSpPr>
        <p:spPr>
          <a:xfrm>
            <a:off x="6958955" y="4709182"/>
            <a:ext cx="5052879" cy="46191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СПРАВЕДЛИВОСТЬ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26" name="Рисунок 25" descr="флажок установлен контур">
            <a:extLst>
              <a:ext uri="{FF2B5EF4-FFF2-40B4-BE49-F238E27FC236}">
                <a16:creationId xmlns:a16="http://schemas.microsoft.com/office/drawing/2014/main" id="{877ED793-96D8-57A2-50CE-2B0CA4D5C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08351" y="5034493"/>
            <a:ext cx="733490" cy="733490"/>
          </a:xfrm>
          <a:prstGeom prst="rect">
            <a:avLst/>
          </a:prstGeom>
        </p:spPr>
      </p:pic>
      <p:sp>
        <p:nvSpPr>
          <p:cNvPr id="29" name="Rectangle 60">
            <a:extLst>
              <a:ext uri="{FF2B5EF4-FFF2-40B4-BE49-F238E27FC236}">
                <a16:creationId xmlns:a16="http://schemas.microsoft.com/office/drawing/2014/main" id="{81C596B2-D7E1-4032-98AC-ACA1B1ADEB7A}"/>
              </a:ext>
            </a:extLst>
          </p:cNvPr>
          <p:cNvSpPr/>
          <p:nvPr/>
        </p:nvSpPr>
        <p:spPr>
          <a:xfrm>
            <a:off x="6958955" y="5242782"/>
            <a:ext cx="5052879" cy="429148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rgbClr val="03538F"/>
                </a:solidFill>
                <a:latin typeface="Arial Nova" panose="020B0504020202020204" pitchFamily="34" charset="0"/>
                <a:cs typeface="Arial" pitchFamily="34" charset="0"/>
              </a:rPr>
              <a:t>ЕДИНСТВО НАРОДОВ РОССИИ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2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0FEB75-128F-8E1E-3E91-4C9538652123}"/>
              </a:ext>
            </a:extLst>
          </p:cNvPr>
          <p:cNvSpPr txBox="1"/>
          <p:nvPr/>
        </p:nvSpPr>
        <p:spPr>
          <a:xfrm>
            <a:off x="741219" y="310772"/>
            <a:ext cx="10709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</a:t>
            </a:r>
            <a:r>
              <a:rPr lang="ru-RU" sz="2400" b="1" dirty="0">
                <a:solidFill>
                  <a:srgbClr val="FF374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ТРАДИЦИОННОЙ РОССИЙСКОЙ ПЕДАГОГИКИ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17794B1C-6D90-9210-838A-850BB7E3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4</a:t>
            </a:fld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212CC4-E1F5-02F8-26D4-4BA4A6FCE86D}"/>
              </a:ext>
            </a:extLst>
          </p:cNvPr>
          <p:cNvSpPr txBox="1"/>
          <p:nvPr/>
        </p:nvSpPr>
        <p:spPr>
          <a:xfrm>
            <a:off x="1304700" y="3224160"/>
            <a:ext cx="26665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Василий Никитич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Татищев</a:t>
            </a:r>
            <a:endParaRPr lang="ru-RU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(1686 -1750)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«Разговор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пользе наук 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училищ»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D29BAA-1149-2DD8-A310-ED17D132428E}"/>
              </a:ext>
            </a:extLst>
          </p:cNvPr>
          <p:cNvSpPr txBox="1"/>
          <p:nvPr/>
        </p:nvSpPr>
        <p:spPr>
          <a:xfrm>
            <a:off x="2882802" y="3971050"/>
            <a:ext cx="29571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Михаил Васильевич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Ломоносов</a:t>
            </a:r>
            <a:endParaRPr lang="ru-RU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(1711 -1765)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«Регламенты», </a:t>
            </a:r>
            <a:b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«Российская грамматика»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415FE-59C4-507F-C1B7-884914B8C3D8}"/>
              </a:ext>
            </a:extLst>
          </p:cNvPr>
          <p:cNvSpPr txBox="1"/>
          <p:nvPr/>
        </p:nvSpPr>
        <p:spPr>
          <a:xfrm>
            <a:off x="5438255" y="3413386"/>
            <a:ext cx="137626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Константин Дмитриевич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Ушинский</a:t>
            </a:r>
            <a:endParaRPr lang="ru-RU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(1823 -1870)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«Человек как предмет 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воспитания»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F1F3A-C33B-151D-6EFC-B19D5D819039}"/>
              </a:ext>
            </a:extLst>
          </p:cNvPr>
          <p:cNvSpPr txBox="1"/>
          <p:nvPr/>
        </p:nvSpPr>
        <p:spPr>
          <a:xfrm>
            <a:off x="7142165" y="3929872"/>
            <a:ext cx="160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Антон Семенович</a:t>
            </a:r>
          </a:p>
          <a:p>
            <a:pPr algn="ctr"/>
            <a:r>
              <a:rPr lang="ru-RU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Макаренко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(1888 -1939)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«Педагогическая поэма»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8C99E38-BAB9-AB72-6105-50F2F9D28E27}"/>
              </a:ext>
            </a:extLst>
          </p:cNvPr>
          <p:cNvSpPr txBox="1"/>
          <p:nvPr/>
        </p:nvSpPr>
        <p:spPr>
          <a:xfrm>
            <a:off x="-466650" y="3590878"/>
            <a:ext cx="2592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0" dirty="0">
                <a:solidFill>
                  <a:srgbClr val="333333"/>
                </a:solidFill>
                <a:effectLst/>
                <a:latin typeface="YS Text"/>
              </a:rPr>
              <a:t>Святитель Иларион 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«Слово о Законе и Благодати»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8" descr="доктор педагогических наук (1971), профессор ЛГПИ им. А. И. Герцена, академик (1989)">
            <a:extLst>
              <a:ext uri="{FF2B5EF4-FFF2-40B4-BE49-F238E27FC236}">
                <a16:creationId xmlns:a16="http://schemas.microsoft.com/office/drawing/2014/main" id="{CA64AAA0-C0EE-900C-8BC1-241F63D1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23" y="2114547"/>
            <a:ext cx="1278823" cy="17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9C55947-AA0A-8969-D3EA-3C5A4FF5B8DE}"/>
              </a:ext>
            </a:extLst>
          </p:cNvPr>
          <p:cNvSpPr txBox="1"/>
          <p:nvPr/>
        </p:nvSpPr>
        <p:spPr>
          <a:xfrm>
            <a:off x="10123066" y="3948846"/>
            <a:ext cx="25922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Игорь Петрович </a:t>
            </a:r>
          </a:p>
          <a:p>
            <a:pPr algn="ctr"/>
            <a:r>
              <a:rPr lang="ru-RU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Иванов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(1923 — 1992)</a:t>
            </a:r>
          </a:p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«Коллективное творческое </a:t>
            </a:r>
          </a:p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воспитание»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3ED6D9B-E00F-86A0-C0D9-DAA0E276A1C0}"/>
              </a:ext>
            </a:extLst>
          </p:cNvPr>
          <p:cNvSpPr txBox="1"/>
          <p:nvPr/>
        </p:nvSpPr>
        <p:spPr>
          <a:xfrm>
            <a:off x="8624343" y="3403097"/>
            <a:ext cx="20025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Василий Александрович </a:t>
            </a:r>
          </a:p>
          <a:p>
            <a:pPr algn="ctr"/>
            <a:r>
              <a:rPr lang="ru-RU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Сухомлинский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(1918-1970)</a:t>
            </a:r>
          </a:p>
          <a:p>
            <a:pPr algn="ctr"/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«Сердце отдаю детям»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AB7CC97-D522-E506-9D9B-FA0D8C67576A}"/>
              </a:ext>
            </a:extLst>
          </p:cNvPr>
          <p:cNvCxnSpPr>
            <a:cxnSpLocks/>
          </p:cNvCxnSpPr>
          <p:nvPr/>
        </p:nvCxnSpPr>
        <p:spPr>
          <a:xfrm>
            <a:off x="829491" y="881742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D7DFF5-625B-E5DB-5207-9FEFEF34562A}"/>
              </a:ext>
            </a:extLst>
          </p:cNvPr>
          <p:cNvSpPr txBox="1"/>
          <p:nvPr/>
        </p:nvSpPr>
        <p:spPr>
          <a:xfrm>
            <a:off x="199627" y="4807274"/>
            <a:ext cx="2765045" cy="523220"/>
          </a:xfrm>
          <a:prstGeom prst="rect">
            <a:avLst/>
          </a:prstGeom>
          <a:noFill/>
          <a:ln>
            <a:solidFill>
              <a:srgbClr val="2C3E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3538F"/>
                </a:solidFill>
                <a:latin typeface="Arial Black" panose="020B0A04020102020204" pitchFamily="34" charset="0"/>
              </a:rPr>
              <a:t>Общественный </a:t>
            </a:r>
          </a:p>
          <a:p>
            <a:pPr algn="ctr"/>
            <a:r>
              <a:rPr lang="ru-RU" sz="1400" dirty="0">
                <a:solidFill>
                  <a:srgbClr val="03538F"/>
                </a:solidFill>
                <a:latin typeface="Arial Black" panose="020B0A04020102020204" pitchFamily="34" charset="0"/>
              </a:rPr>
              <a:t>идеал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908E59-214B-29C5-9363-129D7AEDCFDC}"/>
              </a:ext>
            </a:extLst>
          </p:cNvPr>
          <p:cNvSpPr txBox="1"/>
          <p:nvPr/>
        </p:nvSpPr>
        <p:spPr>
          <a:xfrm>
            <a:off x="1860461" y="5710069"/>
            <a:ext cx="3368740" cy="523220"/>
          </a:xfrm>
          <a:prstGeom prst="rect">
            <a:avLst/>
          </a:prstGeom>
          <a:noFill/>
          <a:ln>
            <a:solidFill>
              <a:srgbClr val="2C3E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3538F"/>
                </a:solidFill>
                <a:latin typeface="Arial Black" panose="020B0A04020102020204" pitchFamily="34" charset="0"/>
              </a:rPr>
              <a:t>Преображение </a:t>
            </a:r>
          </a:p>
          <a:p>
            <a:pPr algn="ctr"/>
            <a:r>
              <a:rPr lang="ru-RU" sz="1400" dirty="0">
                <a:solidFill>
                  <a:srgbClr val="03538F"/>
                </a:solidFill>
                <a:latin typeface="Arial Black" panose="020B0A04020102020204" pitchFamily="34" charset="0"/>
              </a:rPr>
              <a:t>человека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E69361-9F9F-7A68-FB35-A6CAB96A3293}"/>
              </a:ext>
            </a:extLst>
          </p:cNvPr>
          <p:cNvSpPr txBox="1"/>
          <p:nvPr/>
        </p:nvSpPr>
        <p:spPr>
          <a:xfrm>
            <a:off x="3962734" y="4807274"/>
            <a:ext cx="3368740" cy="523220"/>
          </a:xfrm>
          <a:prstGeom prst="rect">
            <a:avLst/>
          </a:prstGeom>
          <a:noFill/>
          <a:ln>
            <a:solidFill>
              <a:srgbClr val="2C3E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3538F"/>
                </a:solidFill>
                <a:latin typeface="Arial Black" panose="020B0A04020102020204" pitchFamily="34" charset="0"/>
              </a:rPr>
              <a:t>Коллективное «соборное» воспитание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F2D7B8-DBAE-6E1D-27D3-E208FA8902A0}"/>
              </a:ext>
            </a:extLst>
          </p:cNvPr>
          <p:cNvSpPr txBox="1"/>
          <p:nvPr/>
        </p:nvSpPr>
        <p:spPr>
          <a:xfrm>
            <a:off x="8280255" y="4803780"/>
            <a:ext cx="3480125" cy="523220"/>
          </a:xfrm>
          <a:prstGeom prst="rect">
            <a:avLst/>
          </a:prstGeom>
          <a:noFill/>
          <a:ln>
            <a:solidFill>
              <a:srgbClr val="2C3E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3538F"/>
                </a:solidFill>
                <a:latin typeface="Arial Black" panose="020B0A04020102020204" pitchFamily="34" charset="0"/>
              </a:rPr>
              <a:t>Развитие личности первично в отношении получения знаний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49DC9A-F166-0B62-8348-7010D0DDA695}"/>
              </a:ext>
            </a:extLst>
          </p:cNvPr>
          <p:cNvSpPr txBox="1"/>
          <p:nvPr/>
        </p:nvSpPr>
        <p:spPr>
          <a:xfrm>
            <a:off x="6337845" y="5710069"/>
            <a:ext cx="3682473" cy="523220"/>
          </a:xfrm>
          <a:prstGeom prst="rect">
            <a:avLst/>
          </a:prstGeom>
          <a:noFill/>
          <a:ln>
            <a:solidFill>
              <a:srgbClr val="2C3E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3538F"/>
                </a:solidFill>
                <a:latin typeface="Arial Black" panose="020B0A04020102020204" pitchFamily="34" charset="0"/>
              </a:rPr>
              <a:t>Приоритет фундаментальной подготовки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1B2C47-D259-8692-CBE7-884D914F9EC6}"/>
              </a:ext>
            </a:extLst>
          </p:cNvPr>
          <p:cNvSpPr txBox="1"/>
          <p:nvPr/>
        </p:nvSpPr>
        <p:spPr>
          <a:xfrm>
            <a:off x="3944538" y="6416893"/>
            <a:ext cx="800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9CCE6-8939-3C36-4A5E-E4AD3CAF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7" y="1668968"/>
            <a:ext cx="1335140" cy="182286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56F0A9F-321B-E368-84C1-44E1DE696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3" t="9462" r="24118" b="1715"/>
          <a:stretch/>
        </p:blipFill>
        <p:spPr bwMode="auto">
          <a:xfrm>
            <a:off x="2089949" y="1356755"/>
            <a:ext cx="1322720" cy="17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2DB5E09-AC32-351F-A108-DA20D4F16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r="14610"/>
          <a:stretch/>
        </p:blipFill>
        <p:spPr bwMode="auto">
          <a:xfrm>
            <a:off x="3788051" y="2179109"/>
            <a:ext cx="1251559" cy="1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8F80F-0FD2-B816-0DA1-CF9558E80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9184" r="6546" b="19741"/>
          <a:stretch/>
        </p:blipFill>
        <p:spPr bwMode="auto">
          <a:xfrm>
            <a:off x="5468414" y="1580493"/>
            <a:ext cx="1357718" cy="17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B4AF642-E18D-E285-D356-D41F825C3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r="6720"/>
          <a:stretch/>
        </p:blipFill>
        <p:spPr bwMode="auto">
          <a:xfrm>
            <a:off x="7372097" y="2190088"/>
            <a:ext cx="1376227" cy="17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5ED34D4-4BEE-DB62-F121-AD0D5849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97" y="1498924"/>
            <a:ext cx="1305604" cy="17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Изображение выглядит как текст, оружие">
            <a:extLst>
              <a:ext uri="{FF2B5EF4-FFF2-40B4-BE49-F238E27FC236}">
                <a16:creationId xmlns:a16="http://schemas.microsoft.com/office/drawing/2014/main" id="{449581EE-F809-75B9-885E-1FFFF120E73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2" y="953589"/>
            <a:ext cx="11506529" cy="576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93D0B5-8DF3-47F2-9F22-87E8541CC256}"/>
              </a:ext>
            </a:extLst>
          </p:cNvPr>
          <p:cNvSpPr txBox="1"/>
          <p:nvPr/>
        </p:nvSpPr>
        <p:spPr>
          <a:xfrm>
            <a:off x="835429" y="412786"/>
            <a:ext cx="7288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</a:t>
            </a:r>
            <a:r>
              <a:rPr lang="ru-RU" sz="2400" b="1" dirty="0">
                <a:solidFill>
                  <a:srgbClr val="FF374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РОССИЙСКОЙ ШКОЛЫ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501C6799-277C-21D6-CAC0-40047759FF89}"/>
              </a:ext>
            </a:extLst>
          </p:cNvPr>
          <p:cNvSpPr/>
          <p:nvPr/>
        </p:nvSpPr>
        <p:spPr>
          <a:xfrm>
            <a:off x="1508760" y="1186071"/>
            <a:ext cx="4258491" cy="387705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ЕДИНСТВО ОБУЧЕНИЯ И ВОСПИТАНИЯ</a:t>
            </a: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A8D7C321-1449-93C1-5F49-9B44E4515CE9}"/>
              </a:ext>
            </a:extLst>
          </p:cNvPr>
          <p:cNvSpPr/>
          <p:nvPr/>
        </p:nvSpPr>
        <p:spPr>
          <a:xfrm>
            <a:off x="1508760" y="1684546"/>
            <a:ext cx="5797562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ЦЕННОСТНО-СМЫСЛОВОЙ АСПЕКТ ОБРАЗОВАНИЯ</a:t>
            </a: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id="{1C46896D-6319-294B-947D-A8592A39D43B}"/>
              </a:ext>
            </a:extLst>
          </p:cNvPr>
          <p:cNvSpPr/>
          <p:nvPr/>
        </p:nvSpPr>
        <p:spPr>
          <a:xfrm>
            <a:off x="1508760" y="2211890"/>
            <a:ext cx="5881502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ФОРМИРОВАНИЕ БАЗОВЫХ НАВЫКОВ, ВСЕСТОРОННЕЕ РАЗВИТИЕ ЛИЧНОСТИ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967B08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0879899D-DFB4-99F1-DA74-B586A8EA4DD0}"/>
              </a:ext>
            </a:extLst>
          </p:cNvPr>
          <p:cNvSpPr/>
          <p:nvPr/>
        </p:nvSpPr>
        <p:spPr>
          <a:xfrm>
            <a:off x="1508760" y="2950727"/>
            <a:ext cx="5377228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КОМПЛЕКСНЫЙ ПОДХОД В ОБУЧЕНИИ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cap="small" dirty="0">
              <a:solidFill>
                <a:srgbClr val="AF2415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31" name="Rectangle 51">
            <a:extLst>
              <a:ext uri="{FF2B5EF4-FFF2-40B4-BE49-F238E27FC236}">
                <a16:creationId xmlns:a16="http://schemas.microsoft.com/office/drawing/2014/main" id="{8BB49CE3-D59B-CFCB-16BC-49E2A9B01D42}"/>
              </a:ext>
            </a:extLst>
          </p:cNvPr>
          <p:cNvSpPr/>
          <p:nvPr/>
        </p:nvSpPr>
        <p:spPr>
          <a:xfrm>
            <a:off x="1508760" y="3507804"/>
            <a:ext cx="6544103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ВОСПИТАНИЕ ГРАЖДАНИНА И ПАТРИОТА ОТЕЧЕСТВА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cap="small" dirty="0">
              <a:solidFill>
                <a:srgbClr val="296D5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98" name="Rectangle 54">
            <a:extLst>
              <a:ext uri="{FF2B5EF4-FFF2-40B4-BE49-F238E27FC236}">
                <a16:creationId xmlns:a16="http://schemas.microsoft.com/office/drawing/2014/main" id="{ACD0B42F-E7C3-4148-E6A5-7E78B43F0DAE}"/>
              </a:ext>
            </a:extLst>
          </p:cNvPr>
          <p:cNvSpPr/>
          <p:nvPr/>
        </p:nvSpPr>
        <p:spPr>
          <a:xfrm>
            <a:off x="1508760" y="4221021"/>
            <a:ext cx="5377228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ДОСТУПНОСТЬ И КАЧЕСТВО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216A97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2" name="Rectangle 57">
            <a:extLst>
              <a:ext uri="{FF2B5EF4-FFF2-40B4-BE49-F238E27FC236}">
                <a16:creationId xmlns:a16="http://schemas.microsoft.com/office/drawing/2014/main" id="{57F4E4A9-09ED-2F9E-CB45-93222B65BBF6}"/>
              </a:ext>
            </a:extLst>
          </p:cNvPr>
          <p:cNvSpPr/>
          <p:nvPr/>
        </p:nvSpPr>
        <p:spPr>
          <a:xfrm>
            <a:off x="1508760" y="4750624"/>
            <a:ext cx="5377226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ТРИЕДИНСТВО: УЧИТЕЛЬ (ВОСПИТАТЕЛЬ) – УЧЕНИК – РОДИТЕЛЬ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AF2415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5" name="Rectangle 60">
            <a:extLst>
              <a:ext uri="{FF2B5EF4-FFF2-40B4-BE49-F238E27FC236}">
                <a16:creationId xmlns:a16="http://schemas.microsoft.com/office/drawing/2014/main" id="{33D91229-AF99-84DA-E89B-B37FED361097}"/>
              </a:ext>
            </a:extLst>
          </p:cNvPr>
          <p:cNvSpPr/>
          <p:nvPr/>
        </p:nvSpPr>
        <p:spPr>
          <a:xfrm>
            <a:off x="1508760" y="5402588"/>
            <a:ext cx="5377226" cy="5336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small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Arial" pitchFamily="34" charset="0"/>
              </a:rPr>
              <a:t>ПОСТОЯННОЕ РАЗВИТИЕ С ОПОРОЙ НА ТРАДИЦИИ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39" name="Номер слайда 29">
            <a:extLst>
              <a:ext uri="{FF2B5EF4-FFF2-40B4-BE49-F238E27FC236}">
                <a16:creationId xmlns:a16="http://schemas.microsoft.com/office/drawing/2014/main" id="{B69B338D-9930-173D-1EA4-565831CA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6243284-7258-4E9D-A80A-13B3D1089256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589CD82-F228-973B-D03A-3CE98F94B430}"/>
              </a:ext>
            </a:extLst>
          </p:cNvPr>
          <p:cNvCxnSpPr>
            <a:cxnSpLocks/>
          </p:cNvCxnSpPr>
          <p:nvPr/>
        </p:nvCxnSpPr>
        <p:spPr>
          <a:xfrm>
            <a:off x="927463" y="953588"/>
            <a:ext cx="11016708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B622CAE-AED1-EB75-586C-B68B8DC8B14F}"/>
              </a:ext>
            </a:extLst>
          </p:cNvPr>
          <p:cNvSpPr txBox="1"/>
          <p:nvPr/>
        </p:nvSpPr>
        <p:spPr>
          <a:xfrm>
            <a:off x="4241234" y="6099313"/>
            <a:ext cx="7513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pic>
        <p:nvPicPr>
          <p:cNvPr id="42" name="Рисунок 41" descr="флажок установлен контур">
            <a:extLst>
              <a:ext uri="{FF2B5EF4-FFF2-40B4-BE49-F238E27FC236}">
                <a16:creationId xmlns:a16="http://schemas.microsoft.com/office/drawing/2014/main" id="{534222B8-8CBE-83FE-8F8A-6EEC61B19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5429" y="1071953"/>
            <a:ext cx="733490" cy="733490"/>
          </a:xfrm>
          <a:prstGeom prst="rect">
            <a:avLst/>
          </a:prstGeom>
        </p:spPr>
      </p:pic>
      <p:pic>
        <p:nvPicPr>
          <p:cNvPr id="44" name="Рисунок 43" descr="флажок установлен контур">
            <a:extLst>
              <a:ext uri="{FF2B5EF4-FFF2-40B4-BE49-F238E27FC236}">
                <a16:creationId xmlns:a16="http://schemas.microsoft.com/office/drawing/2014/main" id="{3607118C-6085-17B3-D385-B7F0739E8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5429" y="1536973"/>
            <a:ext cx="733490" cy="733490"/>
          </a:xfrm>
          <a:prstGeom prst="rect">
            <a:avLst/>
          </a:prstGeom>
        </p:spPr>
      </p:pic>
      <p:pic>
        <p:nvPicPr>
          <p:cNvPr id="45" name="Рисунок 44" descr="флажок установлен контур">
            <a:extLst>
              <a:ext uri="{FF2B5EF4-FFF2-40B4-BE49-F238E27FC236}">
                <a16:creationId xmlns:a16="http://schemas.microsoft.com/office/drawing/2014/main" id="{0CF5C981-5BAE-B83C-884A-CF26098BE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5429" y="2151479"/>
            <a:ext cx="733490" cy="733490"/>
          </a:xfrm>
          <a:prstGeom prst="rect">
            <a:avLst/>
          </a:prstGeom>
        </p:spPr>
      </p:pic>
      <p:pic>
        <p:nvPicPr>
          <p:cNvPr id="46" name="Рисунок 45" descr="флажок установлен контур">
            <a:extLst>
              <a:ext uri="{FF2B5EF4-FFF2-40B4-BE49-F238E27FC236}">
                <a16:creationId xmlns:a16="http://schemas.microsoft.com/office/drawing/2014/main" id="{E2F43E2B-5222-4ABE-EF20-0139F7DB9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5429" y="2689473"/>
            <a:ext cx="733490" cy="733490"/>
          </a:xfrm>
          <a:prstGeom prst="rect">
            <a:avLst/>
          </a:prstGeom>
        </p:spPr>
      </p:pic>
      <p:pic>
        <p:nvPicPr>
          <p:cNvPr id="47" name="Рисунок 46" descr="флажок установлен контур">
            <a:extLst>
              <a:ext uri="{FF2B5EF4-FFF2-40B4-BE49-F238E27FC236}">
                <a16:creationId xmlns:a16="http://schemas.microsoft.com/office/drawing/2014/main" id="{CF69DA46-2E40-8D49-8853-7E75D2318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5429" y="3257172"/>
            <a:ext cx="733490" cy="733490"/>
          </a:xfrm>
          <a:prstGeom prst="rect">
            <a:avLst/>
          </a:prstGeom>
        </p:spPr>
      </p:pic>
      <p:pic>
        <p:nvPicPr>
          <p:cNvPr id="48" name="Рисунок 47" descr="флажок установлен контур">
            <a:extLst>
              <a:ext uri="{FF2B5EF4-FFF2-40B4-BE49-F238E27FC236}">
                <a16:creationId xmlns:a16="http://schemas.microsoft.com/office/drawing/2014/main" id="{704208D6-762E-142A-18E4-C7FC56734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5429" y="3955652"/>
            <a:ext cx="733490" cy="733490"/>
          </a:xfrm>
          <a:prstGeom prst="rect">
            <a:avLst/>
          </a:prstGeom>
        </p:spPr>
      </p:pic>
      <p:pic>
        <p:nvPicPr>
          <p:cNvPr id="49" name="Рисунок 48" descr="флажок установлен контур">
            <a:extLst>
              <a:ext uri="{FF2B5EF4-FFF2-40B4-BE49-F238E27FC236}">
                <a16:creationId xmlns:a16="http://schemas.microsoft.com/office/drawing/2014/main" id="{B460E82C-1475-AB2C-AA5C-A34CAFB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6159" y="4600473"/>
            <a:ext cx="733490" cy="733490"/>
          </a:xfrm>
          <a:prstGeom prst="rect">
            <a:avLst/>
          </a:prstGeom>
        </p:spPr>
      </p:pic>
      <p:pic>
        <p:nvPicPr>
          <p:cNvPr id="50" name="Рисунок 49" descr="флажок установлен контур">
            <a:extLst>
              <a:ext uri="{FF2B5EF4-FFF2-40B4-BE49-F238E27FC236}">
                <a16:creationId xmlns:a16="http://schemas.microsoft.com/office/drawing/2014/main" id="{63FC3572-D949-EAB9-6F25-5047983CC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5429" y="5321027"/>
            <a:ext cx="733490" cy="7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/>
          <p:nvPr/>
        </p:nvSpPr>
        <p:spPr>
          <a:xfrm>
            <a:off x="3049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-1" y="0"/>
            <a:ext cx="73902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" descr="Изображение выглядит как текст, оружие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734338" y="1335320"/>
            <a:ext cx="10921600" cy="5386155"/>
          </a:xfrm>
          <a:prstGeom prst="rect">
            <a:avLst/>
          </a:prstGeom>
          <a:solidFill>
            <a:srgbClr val="8DA9DB"/>
          </a:solidFill>
          <a:ln>
            <a:noFill/>
          </a:ln>
        </p:spPr>
      </p:pic>
      <p:sp>
        <p:nvSpPr>
          <p:cNvPr id="145" name="Google Shape;14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46" name="Google Shape;146;p1"/>
          <p:cNvSpPr txBox="1"/>
          <p:nvPr/>
        </p:nvSpPr>
        <p:spPr>
          <a:xfrm>
            <a:off x="734338" y="422394"/>
            <a:ext cx="1072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C3E50"/>
                </a:solidFill>
                <a:latin typeface="Arial Black"/>
                <a:ea typeface="Arial Black"/>
                <a:cs typeface="Arial Black"/>
                <a:sym typeface="Arial Black"/>
              </a:rPr>
              <a:t>ЕДИНОЕ</a:t>
            </a:r>
            <a:r>
              <a:rPr lang="ru-RU" sz="2400" b="1">
                <a:solidFill>
                  <a:srgbClr val="FC4349"/>
                </a:solidFill>
                <a:latin typeface="Arial Black"/>
                <a:ea typeface="Arial Black"/>
                <a:cs typeface="Arial Black"/>
                <a:sym typeface="Arial Black"/>
              </a:rPr>
              <a:t> ОБРАЗОВАТЕЛЬНОЕ ПРОСТРАНСТВО</a:t>
            </a:r>
            <a:endParaRPr/>
          </a:p>
        </p:txBody>
      </p:sp>
      <p:cxnSp>
        <p:nvCxnSpPr>
          <p:cNvPr id="147" name="Google Shape;147;p1"/>
          <p:cNvCxnSpPr/>
          <p:nvPr/>
        </p:nvCxnSpPr>
        <p:spPr>
          <a:xfrm>
            <a:off x="809897" y="1005839"/>
            <a:ext cx="11016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1"/>
          <p:cNvCxnSpPr/>
          <p:nvPr/>
        </p:nvCxnSpPr>
        <p:spPr>
          <a:xfrm>
            <a:off x="4506686" y="-633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1"/>
          <p:cNvSpPr txBox="1"/>
          <p:nvPr/>
        </p:nvSpPr>
        <p:spPr>
          <a:xfrm>
            <a:off x="3944539" y="6416893"/>
            <a:ext cx="751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FF3747"/>
                </a:solidFill>
                <a:latin typeface="Arial Black"/>
                <a:ea typeface="Arial Black"/>
                <a:cs typeface="Arial Black"/>
                <a:sym typeface="Arial Black"/>
              </a:rPr>
              <a:t>ВСЕ ЛУЧШЕЕ В ОТЕЧЕСТВЕННОЕ ОБРАЗОВАНИЕ</a:t>
            </a:r>
            <a:endParaRPr/>
          </a:p>
        </p:txBody>
      </p:sp>
      <p:sp>
        <p:nvSpPr>
          <p:cNvPr id="150" name="Google Shape;150;p1"/>
          <p:cNvSpPr/>
          <p:nvPr/>
        </p:nvSpPr>
        <p:spPr>
          <a:xfrm>
            <a:off x="3492137" y="1607588"/>
            <a:ext cx="5207700" cy="4479900"/>
          </a:xfrm>
          <a:prstGeom prst="ellipse">
            <a:avLst/>
          </a:prstGeom>
          <a:noFill/>
          <a:ln w="12700" cap="flat" cmpd="sng">
            <a:solidFill>
              <a:srgbClr val="FC434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4630175" y="1398928"/>
            <a:ext cx="2946300" cy="66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ЕДИНЫЕ ОБРАЗОВАТЕЛЬНЫЕ СТАНДАРТЫ И ПРОГРАММЫ</a:t>
            </a:r>
            <a:endParaRPr/>
          </a:p>
        </p:txBody>
      </p:sp>
      <p:sp>
        <p:nvSpPr>
          <p:cNvPr id="152" name="Google Shape;152;p1"/>
          <p:cNvSpPr txBox="1"/>
          <p:nvPr/>
        </p:nvSpPr>
        <p:spPr>
          <a:xfrm>
            <a:off x="7189575" y="3324443"/>
            <a:ext cx="3144300" cy="91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ЕДИНЫЕ МИРОВОЗЗРЕНЧЕСКИЕ ПОДХОДЫ</a:t>
            </a:r>
            <a:endParaRPr/>
          </a:p>
        </p:txBody>
      </p:sp>
      <p:sp>
        <p:nvSpPr>
          <p:cNvPr id="153" name="Google Shape;153;p1"/>
          <p:cNvSpPr txBox="1"/>
          <p:nvPr/>
        </p:nvSpPr>
        <p:spPr>
          <a:xfrm>
            <a:off x="7120282" y="4498334"/>
            <a:ext cx="32280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ЕДИНАЯ СИСТЕМА УПРАВЛЕНИЯ И ФИНАНСИРОВАНИЯ</a:t>
            </a:r>
            <a:endParaRPr/>
          </a:p>
        </p:txBody>
      </p:sp>
      <p:sp>
        <p:nvSpPr>
          <p:cNvPr id="154" name="Google Shape;154;p1"/>
          <p:cNvSpPr txBox="1"/>
          <p:nvPr/>
        </p:nvSpPr>
        <p:spPr>
          <a:xfrm>
            <a:off x="4371433" y="5668043"/>
            <a:ext cx="36474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РАВНЫЙ ДОСТУП И ОБРАЗОВАТЕЛЬНЫЕ ВОЗМОЖНОСТИ</a:t>
            </a:r>
            <a:endParaRPr/>
          </a:p>
        </p:txBody>
      </p:sp>
      <p:sp>
        <p:nvSpPr>
          <p:cNvPr id="155" name="Google Shape;155;p1"/>
          <p:cNvSpPr txBox="1"/>
          <p:nvPr/>
        </p:nvSpPr>
        <p:spPr>
          <a:xfrm>
            <a:off x="2154762" y="4461306"/>
            <a:ext cx="32280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ЕДИНАЯ ИНФОРМАЦИОННАЯ СРЕДА</a:t>
            </a:r>
            <a:endParaRPr/>
          </a:p>
        </p:txBody>
      </p:sp>
      <p:sp>
        <p:nvSpPr>
          <p:cNvPr id="156" name="Google Shape;156;p1"/>
          <p:cNvSpPr txBox="1"/>
          <p:nvPr/>
        </p:nvSpPr>
        <p:spPr>
          <a:xfrm>
            <a:off x="1511284" y="3324460"/>
            <a:ext cx="38967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ЕДИНЫЕ ТРЕБОВАНИЯ К ОБРАЗОВАТЕЛЬНОЙ ИНФРАСТРУКТУРЕ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>
            <a:off x="7231353" y="2183583"/>
            <a:ext cx="22917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ЕДИНЫЕ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УЧЕБНИКИ</a:t>
            </a:r>
            <a:endParaRPr/>
          </a:p>
        </p:txBody>
      </p:sp>
      <p:sp>
        <p:nvSpPr>
          <p:cNvPr id="158" name="Google Shape;158;p1"/>
          <p:cNvSpPr txBox="1"/>
          <p:nvPr/>
        </p:nvSpPr>
        <p:spPr>
          <a:xfrm>
            <a:off x="2692865" y="2183583"/>
            <a:ext cx="23730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3538F"/>
                </a:solidFill>
                <a:latin typeface="Arial"/>
                <a:ea typeface="Arial"/>
                <a:cs typeface="Arial"/>
                <a:sym typeface="Arial"/>
              </a:rPr>
              <a:t>ЕДИНАЯ ПРОГРАММА ВОСПИТАНИЯ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текст, оружие">
            <a:extLst>
              <a:ext uri="{FF2B5EF4-FFF2-40B4-BE49-F238E27FC236}">
                <a16:creationId xmlns:a16="http://schemas.microsoft.com/office/drawing/2014/main" id="{399C87F0-96FC-B23E-AD37-A26FDEC566DF}"/>
              </a:ext>
            </a:extLst>
          </p:cNvPr>
          <p:cNvPicPr/>
          <p:nvPr/>
        </p:nvPicPr>
        <p:blipFill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" y="1335320"/>
            <a:ext cx="10921603" cy="5386155"/>
          </a:xfrm>
          <a:prstGeom prst="rect">
            <a:avLst/>
          </a:prstGeom>
          <a:noFill/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319DC502-9369-93DE-C487-89CC3382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DA394FE-CEA4-63BC-FDFD-95348A2F5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309527"/>
              </p:ext>
            </p:extLst>
          </p:nvPr>
        </p:nvGraphicFramePr>
        <p:xfrm>
          <a:off x="-2" y="1061109"/>
          <a:ext cx="113009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D100A0-142C-9500-66A7-B9DA7866DF82}"/>
              </a:ext>
            </a:extLst>
          </p:cNvPr>
          <p:cNvSpPr txBox="1"/>
          <p:nvPr/>
        </p:nvSpPr>
        <p:spPr>
          <a:xfrm>
            <a:off x="734338" y="422394"/>
            <a:ext cx="10723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1C4C8-E833-27DB-107D-643A48883F1E}"/>
              </a:ext>
            </a:extLst>
          </p:cNvPr>
          <p:cNvSpPr txBox="1"/>
          <p:nvPr/>
        </p:nvSpPr>
        <p:spPr>
          <a:xfrm>
            <a:off x="3944538" y="6416893"/>
            <a:ext cx="800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0309171-61C6-DD56-1777-2871F8BBF96D}"/>
              </a:ext>
            </a:extLst>
          </p:cNvPr>
          <p:cNvCxnSpPr>
            <a:cxnSpLocks/>
          </p:cNvCxnSpPr>
          <p:nvPr/>
        </p:nvCxnSpPr>
        <p:spPr>
          <a:xfrm>
            <a:off x="809897" y="1005839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9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Изображение выглядит как текст, оружие">
            <a:extLst>
              <a:ext uri="{FF2B5EF4-FFF2-40B4-BE49-F238E27FC236}">
                <a16:creationId xmlns:a16="http://schemas.microsoft.com/office/drawing/2014/main" id="{6A2AC47B-1333-EED6-F6EB-37A835EFB98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" y="1335320"/>
            <a:ext cx="10921603" cy="5386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319DC502-9369-93DE-C487-89CC3382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8</a:t>
            </a:fld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852BD3E-CB3C-BDA1-5B3D-4416F678AC83}"/>
              </a:ext>
            </a:extLst>
          </p:cNvPr>
          <p:cNvSpPr/>
          <p:nvPr/>
        </p:nvSpPr>
        <p:spPr>
          <a:xfrm>
            <a:off x="1327643" y="2568237"/>
            <a:ext cx="3382392" cy="73085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3538F"/>
                </a:solidFill>
                <a:latin typeface="Arial Nova" panose="020B0504020202020204" pitchFamily="34" charset="0"/>
              </a:rPr>
              <a:t>человек, максимально адаптированный к рынку труда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9F2B335-3DBE-27A7-E053-3D488FDF1CF5}"/>
              </a:ext>
            </a:extLst>
          </p:cNvPr>
          <p:cNvSpPr/>
          <p:nvPr/>
        </p:nvSpPr>
        <p:spPr>
          <a:xfrm>
            <a:off x="1327643" y="3380106"/>
            <a:ext cx="3382392" cy="73085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3538F"/>
                </a:solidFill>
                <a:latin typeface="Arial Nova" panose="020B0504020202020204" pitchFamily="34" charset="0"/>
              </a:rPr>
              <a:t>человек, интегрированный в глобальный мир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7ECD331-75C7-BCBE-1611-5F8D0E8E2244}"/>
              </a:ext>
            </a:extLst>
          </p:cNvPr>
          <p:cNvSpPr/>
          <p:nvPr/>
        </p:nvSpPr>
        <p:spPr>
          <a:xfrm>
            <a:off x="1327643" y="4174033"/>
            <a:ext cx="3382392" cy="73085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3538F"/>
                </a:solidFill>
                <a:latin typeface="Arial Nova" panose="020B0504020202020204" pitchFamily="34" charset="0"/>
              </a:rPr>
              <a:t>индивидуализация, индивидуальные траектории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6C68587-6C3D-8FF9-23F0-FD858E97ECD9}"/>
              </a:ext>
            </a:extLst>
          </p:cNvPr>
          <p:cNvSpPr/>
          <p:nvPr/>
        </p:nvSpPr>
        <p:spPr>
          <a:xfrm>
            <a:off x="1327643" y="4976059"/>
            <a:ext cx="3382392" cy="1014705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3538F"/>
                </a:solidFill>
                <a:latin typeface="Arial Nova" panose="020B0504020202020204" pitchFamily="34" charset="0"/>
              </a:rPr>
              <a:t>технологическое мышление, обучение технологическим навыкам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CD32D30-0AAD-960B-CBA1-252A0F46A47E}"/>
              </a:ext>
            </a:extLst>
          </p:cNvPr>
          <p:cNvSpPr/>
          <p:nvPr/>
        </p:nvSpPr>
        <p:spPr>
          <a:xfrm>
            <a:off x="7445837" y="2569979"/>
            <a:ext cx="3382392" cy="7308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FF3747"/>
                </a:solidFill>
                <a:latin typeface="Arial Nova" panose="020B0504020202020204" pitchFamily="34" charset="0"/>
              </a:rPr>
              <a:t>гармонично </a:t>
            </a:r>
            <a:r>
              <a:rPr lang="ru-RU" sz="1600" b="1" dirty="0">
                <a:solidFill>
                  <a:srgbClr val="FF3747"/>
                </a:solidFill>
                <a:latin typeface="Arial Nova" panose="020B0504020202020204" pitchFamily="34" charset="0"/>
              </a:rPr>
              <a:t>развитая личность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AA3D618-F1B6-862E-BAFF-60FDF66EA0EF}"/>
              </a:ext>
            </a:extLst>
          </p:cNvPr>
          <p:cNvSpPr/>
          <p:nvPr/>
        </p:nvSpPr>
        <p:spPr>
          <a:xfrm>
            <a:off x="7445837" y="3372006"/>
            <a:ext cx="3382392" cy="7308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3747"/>
                </a:solidFill>
                <a:latin typeface="Arial Nova" panose="020B0504020202020204" pitchFamily="34" charset="0"/>
              </a:rPr>
              <a:t>патриот – гражданин России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0F48123-3BBE-0B4E-E814-8FBB5C4988B5}"/>
              </a:ext>
            </a:extLst>
          </p:cNvPr>
          <p:cNvSpPr/>
          <p:nvPr/>
        </p:nvSpPr>
        <p:spPr>
          <a:xfrm>
            <a:off x="7445837" y="4174033"/>
            <a:ext cx="3382392" cy="7308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3747"/>
                </a:solidFill>
                <a:latin typeface="Arial Nova" panose="020B0504020202020204" pitchFamily="34" charset="0"/>
              </a:rPr>
              <a:t>социализация, социальные сборки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9CED45-D9DD-6BC8-71B7-A766AD100E8B}"/>
              </a:ext>
            </a:extLst>
          </p:cNvPr>
          <p:cNvSpPr/>
          <p:nvPr/>
        </p:nvSpPr>
        <p:spPr>
          <a:xfrm>
            <a:off x="7445837" y="4976059"/>
            <a:ext cx="3382392" cy="10147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3747"/>
                </a:solidFill>
                <a:latin typeface="Arial Nova" panose="020B0504020202020204" pitchFamily="34" charset="0"/>
              </a:rPr>
              <a:t>системное мышление, обучение пониманию и системному анализу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FDAF138-A37E-8612-72CE-2AD69043D8E2}"/>
              </a:ext>
            </a:extLst>
          </p:cNvPr>
          <p:cNvSpPr/>
          <p:nvPr/>
        </p:nvSpPr>
        <p:spPr>
          <a:xfrm>
            <a:off x="7445837" y="1637992"/>
            <a:ext cx="3382392" cy="539056"/>
          </a:xfrm>
          <a:prstGeom prst="roundRect">
            <a:avLst/>
          </a:prstGeom>
          <a:solidFill>
            <a:schemeClr val="bg1"/>
          </a:solidFill>
          <a:ln>
            <a:solidFill>
              <a:srgbClr val="2C3E50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3747"/>
                </a:solidFill>
                <a:latin typeface="Arial Black" panose="020B0A04020102020204" pitchFamily="34" charset="0"/>
              </a:rPr>
              <a:t>СТАЛО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373F2EB-03A0-B007-7868-B46B11A48937}"/>
              </a:ext>
            </a:extLst>
          </p:cNvPr>
          <p:cNvSpPr/>
          <p:nvPr/>
        </p:nvSpPr>
        <p:spPr>
          <a:xfrm>
            <a:off x="1327643" y="1616032"/>
            <a:ext cx="3382392" cy="53905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3538F"/>
                </a:solidFill>
                <a:latin typeface="Arial Black" panose="020B0A04020102020204" pitchFamily="34" charset="0"/>
              </a:rPr>
              <a:t>БЫЛО</a:t>
            </a:r>
          </a:p>
        </p:txBody>
      </p:sp>
      <p:sp>
        <p:nvSpPr>
          <p:cNvPr id="27" name="Стрелка вправо 3">
            <a:extLst>
              <a:ext uri="{FF2B5EF4-FFF2-40B4-BE49-F238E27FC236}">
                <a16:creationId xmlns:a16="http://schemas.microsoft.com/office/drawing/2014/main" id="{8E5ECA1B-2330-ADD0-AB1A-3729BF3F87DB}"/>
              </a:ext>
            </a:extLst>
          </p:cNvPr>
          <p:cNvSpPr/>
          <p:nvPr/>
        </p:nvSpPr>
        <p:spPr>
          <a:xfrm>
            <a:off x="5402143" y="5369956"/>
            <a:ext cx="1359844" cy="226909"/>
          </a:xfrm>
          <a:prstGeom prst="rightArrow">
            <a:avLst/>
          </a:prstGeom>
          <a:noFill/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3">
            <a:extLst>
              <a:ext uri="{FF2B5EF4-FFF2-40B4-BE49-F238E27FC236}">
                <a16:creationId xmlns:a16="http://schemas.microsoft.com/office/drawing/2014/main" id="{7BE9110C-4152-DD58-DC57-3F5CEC234406}"/>
              </a:ext>
            </a:extLst>
          </p:cNvPr>
          <p:cNvSpPr/>
          <p:nvPr/>
        </p:nvSpPr>
        <p:spPr>
          <a:xfrm>
            <a:off x="5412642" y="4468627"/>
            <a:ext cx="1359844" cy="226909"/>
          </a:xfrm>
          <a:prstGeom prst="rightArrow">
            <a:avLst/>
          </a:prstGeom>
          <a:noFill/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">
            <a:extLst>
              <a:ext uri="{FF2B5EF4-FFF2-40B4-BE49-F238E27FC236}">
                <a16:creationId xmlns:a16="http://schemas.microsoft.com/office/drawing/2014/main" id="{D1BC2E5F-AE11-551D-3E2E-5A857E41D12E}"/>
              </a:ext>
            </a:extLst>
          </p:cNvPr>
          <p:cNvSpPr/>
          <p:nvPr/>
        </p:nvSpPr>
        <p:spPr>
          <a:xfrm>
            <a:off x="5343925" y="3623977"/>
            <a:ext cx="1359844" cy="226909"/>
          </a:xfrm>
          <a:prstGeom prst="rightArrow">
            <a:avLst/>
          </a:prstGeom>
          <a:noFill/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право 3">
            <a:extLst>
              <a:ext uri="{FF2B5EF4-FFF2-40B4-BE49-F238E27FC236}">
                <a16:creationId xmlns:a16="http://schemas.microsoft.com/office/drawing/2014/main" id="{B7AA6581-23A9-BD1A-9DDD-A4491E0C35C1}"/>
              </a:ext>
            </a:extLst>
          </p:cNvPr>
          <p:cNvSpPr/>
          <p:nvPr/>
        </p:nvSpPr>
        <p:spPr>
          <a:xfrm>
            <a:off x="5343925" y="2864573"/>
            <a:ext cx="1359844" cy="226909"/>
          </a:xfrm>
          <a:prstGeom prst="rightArrow">
            <a:avLst/>
          </a:prstGeom>
          <a:noFill/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C3E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5388D-ECBA-F569-45D9-A9E515002FEE}"/>
              </a:ext>
            </a:extLst>
          </p:cNvPr>
          <p:cNvSpPr txBox="1"/>
          <p:nvPr/>
        </p:nvSpPr>
        <p:spPr>
          <a:xfrm>
            <a:off x="734338" y="422394"/>
            <a:ext cx="10723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ВЕКТОРА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B4973C-20DF-B6B2-5FB7-469C97E75BAA}"/>
              </a:ext>
            </a:extLst>
          </p:cNvPr>
          <p:cNvCxnSpPr>
            <a:cxnSpLocks/>
          </p:cNvCxnSpPr>
          <p:nvPr/>
        </p:nvCxnSpPr>
        <p:spPr>
          <a:xfrm>
            <a:off x="809897" y="1005839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42E27C-E078-E6A7-B9B4-FCFF0ED5304A}"/>
              </a:ext>
            </a:extLst>
          </p:cNvPr>
          <p:cNvSpPr txBox="1"/>
          <p:nvPr/>
        </p:nvSpPr>
        <p:spPr>
          <a:xfrm>
            <a:off x="6889387" y="6303525"/>
            <a:ext cx="506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09668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 descr="Изображение выглядит как текст, оружие">
            <a:extLst>
              <a:ext uri="{FF2B5EF4-FFF2-40B4-BE49-F238E27FC236}">
                <a16:creationId xmlns:a16="http://schemas.microsoft.com/office/drawing/2014/main" id="{D9B4C6F1-C008-F04E-30D8-B28DE29E6C73}"/>
              </a:ext>
            </a:extLst>
          </p:cNvPr>
          <p:cNvPicPr/>
          <p:nvPr/>
        </p:nvPicPr>
        <p:blipFill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2" y="1127620"/>
            <a:ext cx="11887110" cy="5593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BCDE218-B19D-EC1D-F27B-6BD2B5E8F629}"/>
              </a:ext>
            </a:extLst>
          </p:cNvPr>
          <p:cNvSpPr/>
          <p:nvPr/>
        </p:nvSpPr>
        <p:spPr>
          <a:xfrm>
            <a:off x="837712" y="1310795"/>
            <a:ext cx="3382392" cy="539056"/>
          </a:xfrm>
          <a:prstGeom prst="roundRect">
            <a:avLst/>
          </a:prstGeom>
          <a:noFill/>
          <a:ln>
            <a:solidFill>
              <a:srgbClr val="FC4349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</a:rPr>
              <a:t>ОБУЧЕНИЕ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169F472-46F6-09FD-4494-7804458E3B15}"/>
              </a:ext>
            </a:extLst>
          </p:cNvPr>
          <p:cNvSpPr/>
          <p:nvPr/>
        </p:nvSpPr>
        <p:spPr>
          <a:xfrm>
            <a:off x="4862622" y="1310795"/>
            <a:ext cx="3382392" cy="539056"/>
          </a:xfrm>
          <a:prstGeom prst="roundRect">
            <a:avLst/>
          </a:prstGeom>
          <a:noFill/>
          <a:ln>
            <a:solidFill>
              <a:srgbClr val="FC4349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</a:rPr>
              <a:t>ВОСПИТАНИЕ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7B1187C-5965-4331-7519-9F1B38885B94}"/>
              </a:ext>
            </a:extLst>
          </p:cNvPr>
          <p:cNvSpPr/>
          <p:nvPr/>
        </p:nvSpPr>
        <p:spPr>
          <a:xfrm>
            <a:off x="8623154" y="1338523"/>
            <a:ext cx="3382392" cy="539056"/>
          </a:xfrm>
          <a:prstGeom prst="roundRect">
            <a:avLst/>
          </a:prstGeom>
          <a:noFill/>
          <a:ln>
            <a:solidFill>
              <a:srgbClr val="FC4349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</a:rPr>
              <a:t>РАЗВИТИЕ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9993B55-911E-129C-0E48-9C2CF5E77E73}"/>
              </a:ext>
            </a:extLst>
          </p:cNvPr>
          <p:cNvSpPr/>
          <p:nvPr/>
        </p:nvSpPr>
        <p:spPr>
          <a:xfrm>
            <a:off x="4717543" y="3176062"/>
            <a:ext cx="3382392" cy="7308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ценностно-ориентированный подход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8DA95CA-FC49-9CA5-CD37-88259D26706E}"/>
              </a:ext>
            </a:extLst>
          </p:cNvPr>
          <p:cNvSpPr/>
          <p:nvPr/>
        </p:nvSpPr>
        <p:spPr>
          <a:xfrm>
            <a:off x="8623154" y="3176062"/>
            <a:ext cx="3382392" cy="7308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теория развивающего обучения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1907A50-67AC-258E-8E62-236527F741F6}"/>
              </a:ext>
            </a:extLst>
          </p:cNvPr>
          <p:cNvSpPr/>
          <p:nvPr/>
        </p:nvSpPr>
        <p:spPr>
          <a:xfrm>
            <a:off x="668665" y="3176062"/>
            <a:ext cx="1097991" cy="7308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знания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C745AC4-080F-BD10-3521-516950F85442}"/>
              </a:ext>
            </a:extLst>
          </p:cNvPr>
          <p:cNvSpPr/>
          <p:nvPr/>
        </p:nvSpPr>
        <p:spPr>
          <a:xfrm>
            <a:off x="6796996" y="4866825"/>
            <a:ext cx="3382392" cy="7308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методология</a:t>
            </a:r>
            <a:r>
              <a:rPr lang="ru-RU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 отечественной педагогики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4F41A41-CE95-6589-9898-C47F1A5CC8D1}"/>
              </a:ext>
            </a:extLst>
          </p:cNvPr>
          <p:cNvSpPr/>
          <p:nvPr/>
        </p:nvSpPr>
        <p:spPr>
          <a:xfrm>
            <a:off x="2626657" y="4264133"/>
            <a:ext cx="2547565" cy="9008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практико-ориентированный подход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76C2390-0B9B-D233-CAB8-DA3C9ED4882F}"/>
              </a:ext>
            </a:extLst>
          </p:cNvPr>
          <p:cNvSpPr/>
          <p:nvPr/>
        </p:nvSpPr>
        <p:spPr>
          <a:xfrm>
            <a:off x="809897" y="4272905"/>
            <a:ext cx="1666974" cy="7308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классический подход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22DE1F6-2A83-50DF-C370-8BEB26E78461}"/>
              </a:ext>
            </a:extLst>
          </p:cNvPr>
          <p:cNvSpPr/>
          <p:nvPr/>
        </p:nvSpPr>
        <p:spPr>
          <a:xfrm>
            <a:off x="1916442" y="3184833"/>
            <a:ext cx="1044990" cy="7088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умения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2A477D8-F82E-876A-30F6-568C5741335A}"/>
              </a:ext>
            </a:extLst>
          </p:cNvPr>
          <p:cNvSpPr/>
          <p:nvPr/>
        </p:nvSpPr>
        <p:spPr>
          <a:xfrm>
            <a:off x="3019037" y="3162831"/>
            <a:ext cx="1091931" cy="7308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C3E50"/>
                </a:solidFill>
                <a:latin typeface="Arial Nova" panose="020B0504020202020204" pitchFamily="34" charset="0"/>
              </a:rPr>
              <a:t>навыки</a:t>
            </a: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F8B00ACC-54C7-D33A-6AA0-589615E2D12E}"/>
              </a:ext>
            </a:extLst>
          </p:cNvPr>
          <p:cNvCxnSpPr/>
          <p:nvPr/>
        </p:nvCxnSpPr>
        <p:spPr>
          <a:xfrm>
            <a:off x="1233996" y="3906914"/>
            <a:ext cx="0" cy="357220"/>
          </a:xfrm>
          <a:prstGeom prst="straightConnector1">
            <a:avLst/>
          </a:prstGeom>
          <a:ln w="38100">
            <a:solidFill>
              <a:srgbClr val="2C3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: уступ 104">
            <a:extLst>
              <a:ext uri="{FF2B5EF4-FFF2-40B4-BE49-F238E27FC236}">
                <a16:creationId xmlns:a16="http://schemas.microsoft.com/office/drawing/2014/main" id="{99531CF6-F565-7F08-2DC7-B6A760F29418}"/>
              </a:ext>
            </a:extLst>
          </p:cNvPr>
          <p:cNvCxnSpPr/>
          <p:nvPr/>
        </p:nvCxnSpPr>
        <p:spPr>
          <a:xfrm rot="5400000">
            <a:off x="3248171" y="3925726"/>
            <a:ext cx="357220" cy="319596"/>
          </a:xfrm>
          <a:prstGeom prst="bentConnector3">
            <a:avLst/>
          </a:prstGeom>
          <a:ln>
            <a:solidFill>
              <a:srgbClr val="2C3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оединитель: уступ 106">
            <a:extLst>
              <a:ext uri="{FF2B5EF4-FFF2-40B4-BE49-F238E27FC236}">
                <a16:creationId xmlns:a16="http://schemas.microsoft.com/office/drawing/2014/main" id="{5A87D686-4F4B-2FC3-52EC-10837B10CE43}"/>
              </a:ext>
            </a:extLst>
          </p:cNvPr>
          <p:cNvCxnSpPr/>
          <p:nvPr/>
        </p:nvCxnSpPr>
        <p:spPr>
          <a:xfrm>
            <a:off x="2428992" y="3906914"/>
            <a:ext cx="919639" cy="178610"/>
          </a:xfrm>
          <a:prstGeom prst="bentConnector3">
            <a:avLst>
              <a:gd name="adj1" fmla="val -198"/>
            </a:avLst>
          </a:prstGeom>
          <a:ln>
            <a:solidFill>
              <a:srgbClr val="2C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7C60C8E4-17E4-84A7-0A01-38EFBD732C83}"/>
              </a:ext>
            </a:extLst>
          </p:cNvPr>
          <p:cNvCxnSpPr/>
          <p:nvPr/>
        </p:nvCxnSpPr>
        <p:spPr>
          <a:xfrm>
            <a:off x="7732450" y="3893683"/>
            <a:ext cx="0" cy="946288"/>
          </a:xfrm>
          <a:prstGeom prst="straightConnector1">
            <a:avLst/>
          </a:prstGeom>
          <a:ln w="38100">
            <a:solidFill>
              <a:srgbClr val="2C3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363A3735-057D-0F2D-10EC-0233E2AE6A9B}"/>
              </a:ext>
            </a:extLst>
          </p:cNvPr>
          <p:cNvCxnSpPr/>
          <p:nvPr/>
        </p:nvCxnSpPr>
        <p:spPr>
          <a:xfrm>
            <a:off x="9447320" y="3906914"/>
            <a:ext cx="0" cy="946288"/>
          </a:xfrm>
          <a:prstGeom prst="straightConnector1">
            <a:avLst/>
          </a:prstGeom>
          <a:ln w="38100">
            <a:solidFill>
              <a:srgbClr val="2C3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: уступ 112">
            <a:extLst>
              <a:ext uri="{FF2B5EF4-FFF2-40B4-BE49-F238E27FC236}">
                <a16:creationId xmlns:a16="http://schemas.microsoft.com/office/drawing/2014/main" id="{A3DE5AAF-10F4-6CE8-ABB1-52E0D29BBDE4}"/>
              </a:ext>
            </a:extLst>
          </p:cNvPr>
          <p:cNvCxnSpPr/>
          <p:nvPr/>
        </p:nvCxnSpPr>
        <p:spPr>
          <a:xfrm rot="10800000">
            <a:off x="1666448" y="5065119"/>
            <a:ext cx="5107313" cy="458081"/>
          </a:xfrm>
          <a:prstGeom prst="bentConnector3">
            <a:avLst>
              <a:gd name="adj1" fmla="val 100061"/>
            </a:avLst>
          </a:prstGeom>
          <a:ln w="38100">
            <a:solidFill>
              <a:srgbClr val="2C3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01627B6A-F20F-82EE-257D-681303AD856A}"/>
              </a:ext>
            </a:extLst>
          </p:cNvPr>
          <p:cNvCxnSpPr>
            <a:cxnSpLocks/>
          </p:cNvCxnSpPr>
          <p:nvPr/>
        </p:nvCxnSpPr>
        <p:spPr>
          <a:xfrm flipV="1">
            <a:off x="3900439" y="5164968"/>
            <a:ext cx="0" cy="381873"/>
          </a:xfrm>
          <a:prstGeom prst="straightConnector1">
            <a:avLst/>
          </a:prstGeom>
          <a:ln w="38100">
            <a:solidFill>
              <a:srgbClr val="2C3E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Номер слайда 117">
            <a:extLst>
              <a:ext uri="{FF2B5EF4-FFF2-40B4-BE49-F238E27FC236}">
                <a16:creationId xmlns:a16="http://schemas.microsoft.com/office/drawing/2014/main" id="{A64B30B4-8FBC-62C2-0A83-AB46E6FA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9</a:t>
            </a:fld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D87EDA0A-FDEA-6DCA-3C85-AEE5CBFD6CAA}"/>
              </a:ext>
            </a:extLst>
          </p:cNvPr>
          <p:cNvSpPr/>
          <p:nvPr/>
        </p:nvSpPr>
        <p:spPr>
          <a:xfrm>
            <a:off x="1342240" y="1927766"/>
            <a:ext cx="116919" cy="1172806"/>
          </a:xfrm>
          <a:prstGeom prst="downArrow">
            <a:avLst/>
          </a:prstGeom>
          <a:solidFill>
            <a:schemeClr val="bg1"/>
          </a:solidFill>
          <a:ln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C3E50"/>
              </a:solidFill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D1AF9C58-3976-3AE6-757E-476457883D10}"/>
              </a:ext>
            </a:extLst>
          </p:cNvPr>
          <p:cNvSpPr/>
          <p:nvPr/>
        </p:nvSpPr>
        <p:spPr>
          <a:xfrm>
            <a:off x="2440231" y="1914535"/>
            <a:ext cx="116919" cy="1186038"/>
          </a:xfrm>
          <a:prstGeom prst="downArrow">
            <a:avLst/>
          </a:prstGeom>
          <a:solidFill>
            <a:schemeClr val="bg1"/>
          </a:solidFill>
          <a:ln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05DABFB-F2CF-9B27-6D7E-C427BE00CA10}"/>
              </a:ext>
            </a:extLst>
          </p:cNvPr>
          <p:cNvSpPr/>
          <p:nvPr/>
        </p:nvSpPr>
        <p:spPr>
          <a:xfrm>
            <a:off x="3481432" y="1914535"/>
            <a:ext cx="116919" cy="1186037"/>
          </a:xfrm>
          <a:prstGeom prst="downArrow">
            <a:avLst/>
          </a:prstGeom>
          <a:solidFill>
            <a:schemeClr val="bg1"/>
          </a:solidFill>
          <a:ln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55229363-4D37-88E6-83DF-7F0E4B86D005}"/>
              </a:ext>
            </a:extLst>
          </p:cNvPr>
          <p:cNvSpPr/>
          <p:nvPr/>
        </p:nvSpPr>
        <p:spPr>
          <a:xfrm>
            <a:off x="6291744" y="1914535"/>
            <a:ext cx="116919" cy="1186038"/>
          </a:xfrm>
          <a:prstGeom prst="downArrow">
            <a:avLst/>
          </a:prstGeom>
          <a:solidFill>
            <a:schemeClr val="bg1"/>
          </a:solidFill>
          <a:ln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C3E50"/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374F9E55-61A5-DFC1-0B2C-A939E264C9DD}"/>
              </a:ext>
            </a:extLst>
          </p:cNvPr>
          <p:cNvSpPr/>
          <p:nvPr/>
        </p:nvSpPr>
        <p:spPr>
          <a:xfrm>
            <a:off x="10156152" y="1927765"/>
            <a:ext cx="117785" cy="1172807"/>
          </a:xfrm>
          <a:prstGeom prst="downArrow">
            <a:avLst/>
          </a:prstGeom>
          <a:solidFill>
            <a:schemeClr val="bg1"/>
          </a:solidFill>
          <a:ln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18">
            <a:extLst>
              <a:ext uri="{FF2B5EF4-FFF2-40B4-BE49-F238E27FC236}">
                <a16:creationId xmlns:a16="http://schemas.microsoft.com/office/drawing/2014/main" id="{7C745AC4-080F-BD10-3521-516950F85442}"/>
              </a:ext>
            </a:extLst>
          </p:cNvPr>
          <p:cNvSpPr/>
          <p:nvPr/>
        </p:nvSpPr>
        <p:spPr>
          <a:xfrm>
            <a:off x="4300859" y="5683512"/>
            <a:ext cx="6888480" cy="7308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2C3E50"/>
                </a:solidFill>
                <a:latin typeface="Arial Nova" panose="020B0504020202020204" pitchFamily="34" charset="0"/>
              </a:rPr>
              <a:t>ФЛАГМАНСКИЕ ШКОЛЫ – образовательные модели с учетом образовательных запросов регионов РФ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04113-3943-79C3-7384-E2E736E43E95}"/>
              </a:ext>
            </a:extLst>
          </p:cNvPr>
          <p:cNvSpPr txBox="1"/>
          <p:nvPr/>
        </p:nvSpPr>
        <p:spPr>
          <a:xfrm>
            <a:off x="734338" y="422394"/>
            <a:ext cx="10723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</a:t>
            </a:r>
            <a:r>
              <a:rPr lang="ru-RU" sz="2400" b="1" dirty="0">
                <a:solidFill>
                  <a:srgbClr val="FC434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ЦЕЛОСТНОГО ОБРАЗОВАНИЯ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38A3539-7121-DB1F-1FD7-EE8C53954DA2}"/>
              </a:ext>
            </a:extLst>
          </p:cNvPr>
          <p:cNvCxnSpPr>
            <a:cxnSpLocks/>
          </p:cNvCxnSpPr>
          <p:nvPr/>
        </p:nvCxnSpPr>
        <p:spPr>
          <a:xfrm>
            <a:off x="809897" y="1005839"/>
            <a:ext cx="110167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12B1C9-2298-B30D-5D8C-0F9D67D4A05A}"/>
              </a:ext>
            </a:extLst>
          </p:cNvPr>
          <p:cNvSpPr txBox="1"/>
          <p:nvPr/>
        </p:nvSpPr>
        <p:spPr>
          <a:xfrm>
            <a:off x="7068915" y="6436175"/>
            <a:ext cx="444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3747"/>
                </a:solidFill>
                <a:latin typeface="Arial Black" panose="020B0A04020102020204" pitchFamily="34" charset="0"/>
              </a:rPr>
              <a:t>ВСЕ ЛУЧШЕЕ В ОТЕЧЕСТВЕННОЕ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4069217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710</Words>
  <Application>Microsoft Office PowerPoint</Application>
  <PresentationFormat>Широкоэкранный</PresentationFormat>
  <Paragraphs>171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Arial Black</vt:lpstr>
      <vt:lpstr>Arial Narrow</vt:lpstr>
      <vt:lpstr>Arial Nova</vt:lpstr>
      <vt:lpstr>Calibri</vt:lpstr>
      <vt:lpstr>Calibri Light</vt:lpstr>
      <vt:lpstr>Times New Roman</vt:lpstr>
      <vt:lpstr>YS Text</vt:lpstr>
      <vt:lpstr>Тема Office</vt:lpstr>
      <vt:lpstr>КОНЦЕПТУАЛЬНЫЕ ПОДХОДЫ  К СТРАТЕГИИ РАЗВИТИЯ  РОССИЙСКОЙ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НОРМАТИВНО-ПРАВОВАЯ БАЗА  РАЗВИТИЯ НАЦИОНАЛЬНОЙ СИСТЕМЫ ОБРАЗОВАНИЯ </vt:lpstr>
      <vt:lpstr>СОДЕРЖАТЕЛЬНЫМ ЯДРОМ ИДЕОЛОГИЧЕСКИХ КООРДИНАТ РАЗВИТИЯ НАЦИОНАЛЬНОЙ СИСТЕМЫ ОБРАЗОВАНИЯ В РОССИИ ЯВЛЯЕТСЯ ЛЮБОВЬ К РОДИНЕ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ПОДХОДЫ  К СТРАТЕГИИ РАЗВИТИЯ  РОССИЙСКОЙ ШКОЛЫ</dc:title>
  <dc:creator>Татьяна Подюкова</dc:creator>
  <cp:lastModifiedBy>Татьяна Подюкова</cp:lastModifiedBy>
  <cp:revision>11</cp:revision>
  <cp:lastPrinted>2023-05-16T11:44:06Z</cp:lastPrinted>
  <dcterms:modified xsi:type="dcterms:W3CDTF">2023-05-24T07:26:38Z</dcterms:modified>
</cp:coreProperties>
</file>